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7" r:id="rId5"/>
    <p:sldId id="271" r:id="rId6"/>
    <p:sldId id="272" r:id="rId7"/>
    <p:sldId id="259" r:id="rId8"/>
    <p:sldId id="260" r:id="rId9"/>
    <p:sldId id="262" r:id="rId10"/>
    <p:sldId id="263" r:id="rId11"/>
    <p:sldId id="273" r:id="rId12"/>
    <p:sldId id="274" r:id="rId13"/>
    <p:sldId id="264" r:id="rId14"/>
    <p:sldId id="265" r:id="rId15"/>
    <p:sldId id="276" r:id="rId16"/>
    <p:sldId id="275" r:id="rId17"/>
    <p:sldId id="270" r:id="rId18"/>
    <p:sldId id="277" r:id="rId19"/>
    <p:sldId id="278" r:id="rId20"/>
    <p:sldId id="281" r:id="rId21"/>
    <p:sldId id="282" r:id="rId22"/>
    <p:sldId id="285" r:id="rId23"/>
    <p:sldId id="298" r:id="rId24"/>
    <p:sldId id="286" r:id="rId25"/>
    <p:sldId id="288" r:id="rId26"/>
    <p:sldId id="289" r:id="rId27"/>
    <p:sldId id="290" r:id="rId28"/>
    <p:sldId id="287" r:id="rId29"/>
    <p:sldId id="291" r:id="rId30"/>
    <p:sldId id="292" r:id="rId31"/>
    <p:sldId id="293" r:id="rId32"/>
    <p:sldId id="294" r:id="rId33"/>
    <p:sldId id="295" r:id="rId34"/>
    <p:sldId id="296" r:id="rId35"/>
    <p:sldId id="26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EAC6-5B87-4618-A1D8-781AF89F31B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D4AD-5353-4E90-B6E7-85B3ADB1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IDSP Helpdesk / </a:t>
            </a:r>
            <a:br>
              <a:rPr lang="en-US"/>
            </a:br>
            <a:r>
              <a:rPr lang="en-US"/>
              <a:t>How </a:t>
            </a:r>
            <a:r>
              <a:rPr lang="en-US" dirty="0"/>
              <a:t>to Report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3" y="-3222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64088" y="2859782"/>
            <a:ext cx="3960440" cy="1800200"/>
          </a:xfrm>
          <a:prstGeom prst="wedgeEllipseCallout">
            <a:avLst>
              <a:gd name="adj1" fmla="val -85309"/>
              <a:gd name="adj2" fmla="val 229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Describe the details of the problem in “Problem Description”; </a:t>
            </a:r>
            <a:r>
              <a:rPr lang="en-US" sz="1400" b="1" dirty="0">
                <a:solidFill>
                  <a:srgbClr val="FF0000"/>
                </a:solidFill>
              </a:rPr>
              <a:t>describing the details of the problem is very important so that the programmers can understand and resolve it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40290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3" y="-3222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868144" y="2787774"/>
            <a:ext cx="2910408" cy="1709225"/>
          </a:xfrm>
          <a:prstGeom prst="wedgeEllipseCallout">
            <a:avLst>
              <a:gd name="adj1" fmla="val -212494"/>
              <a:gd name="adj2" fmla="val 4362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Attaching any photo or screenshot or document, that can help the programmer to understand the problem, is also as important as ‘Problem Description’</a:t>
            </a:r>
          </a:p>
        </p:txBody>
      </p:sp>
    </p:spTree>
    <p:extLst>
      <p:ext uri="{BB962C8B-B14F-4D97-AF65-F5344CB8AC3E}">
        <p14:creationId xmlns:p14="http://schemas.microsoft.com/office/powerpoint/2010/main" val="4416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3" y="-3222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16216" y="2787774"/>
            <a:ext cx="2262336" cy="1709225"/>
          </a:xfrm>
          <a:prstGeom prst="wedgeEllipseCallout">
            <a:avLst>
              <a:gd name="adj1" fmla="val -288320"/>
              <a:gd name="adj2" fmla="val 6343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Then click on “Submit” to submit the problem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7" y="466306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23715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156176" y="1275606"/>
            <a:ext cx="2766392" cy="2232248"/>
          </a:xfrm>
          <a:prstGeom prst="wedgeEllipseCallout">
            <a:avLst>
              <a:gd name="adj1" fmla="val -93371"/>
              <a:gd name="adj2" fmla="val -8013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On successful submission of the problem, you will see this message with the docket number (which is the number given to each problem); you don’t need to remember the docket number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084168" y="3507854"/>
            <a:ext cx="2262336" cy="1709225"/>
          </a:xfrm>
          <a:prstGeom prst="wedgeEllipseCallout">
            <a:avLst>
              <a:gd name="adj1" fmla="val -211158"/>
              <a:gd name="adj2" fmla="val -23323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Now click on “My Service Request List”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7494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1884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067944" y="-170528"/>
            <a:ext cx="3147392" cy="971794"/>
          </a:xfrm>
          <a:prstGeom prst="wedgeEllipseCallout">
            <a:avLst>
              <a:gd name="adj1" fmla="val -47635"/>
              <a:gd name="adj2" fmla="val 9405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You will see the list of all the requests generated by your user account</a:t>
            </a:r>
          </a:p>
        </p:txBody>
      </p:sp>
    </p:spTree>
    <p:extLst>
      <p:ext uri="{BB962C8B-B14F-4D97-AF65-F5344CB8AC3E}">
        <p14:creationId xmlns:p14="http://schemas.microsoft.com/office/powerpoint/2010/main" val="25907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1884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654419" y="-23986"/>
            <a:ext cx="3240360" cy="1133161"/>
          </a:xfrm>
          <a:prstGeom prst="wedgeEllipseCallout">
            <a:avLst>
              <a:gd name="adj1" fmla="val 54318"/>
              <a:gd name="adj2" fmla="val 6554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You can also see the “Request Status” of all the requests as well</a:t>
            </a:r>
          </a:p>
        </p:txBody>
      </p:sp>
    </p:spTree>
    <p:extLst>
      <p:ext uri="{BB962C8B-B14F-4D97-AF65-F5344CB8AC3E}">
        <p14:creationId xmlns:p14="http://schemas.microsoft.com/office/powerpoint/2010/main" val="32149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1884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868144" y="4011910"/>
            <a:ext cx="2262336" cy="1277177"/>
          </a:xfrm>
          <a:prstGeom prst="wedgeEllipseCallout">
            <a:avLst>
              <a:gd name="adj1" fmla="val -250658"/>
              <a:gd name="adj2" fmla="val -7353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this docket number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399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6076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660232" y="987574"/>
            <a:ext cx="2262336" cy="1277177"/>
          </a:xfrm>
          <a:prstGeom prst="wedgeEllipseCallout">
            <a:avLst>
              <a:gd name="adj1" fmla="val -53159"/>
              <a:gd name="adj2" fmla="val 4932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You will see all the details in relation to the request generated by you</a:t>
            </a:r>
          </a:p>
        </p:txBody>
      </p:sp>
    </p:spTree>
    <p:extLst>
      <p:ext uri="{BB962C8B-B14F-4D97-AF65-F5344CB8AC3E}">
        <p14:creationId xmlns:p14="http://schemas.microsoft.com/office/powerpoint/2010/main" val="13098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6076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724128" y="2931790"/>
            <a:ext cx="2766392" cy="1493201"/>
          </a:xfrm>
          <a:prstGeom prst="wedgeEllipseCallout">
            <a:avLst>
              <a:gd name="adj1" fmla="val -178548"/>
              <a:gd name="adj2" fmla="val 3060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You will find the comments of the programmer once the programmer responds to your request (not shown here)</a:t>
            </a:r>
          </a:p>
        </p:txBody>
      </p:sp>
    </p:spTree>
    <p:extLst>
      <p:ext uri="{BB962C8B-B14F-4D97-AF65-F5344CB8AC3E}">
        <p14:creationId xmlns:p14="http://schemas.microsoft.com/office/powerpoint/2010/main" val="34124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1884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654419" y="-23986"/>
            <a:ext cx="3240360" cy="1133161"/>
          </a:xfrm>
          <a:prstGeom prst="wedgeEllipseCallout">
            <a:avLst>
              <a:gd name="adj1" fmla="val 54318"/>
              <a:gd name="adj2" fmla="val 6554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Once the programmer solves your issue, the programmer will change the status to “Resolved”</a:t>
            </a:r>
          </a:p>
        </p:txBody>
      </p:sp>
    </p:spTree>
    <p:extLst>
      <p:ext uri="{BB962C8B-B14F-4D97-AF65-F5344CB8AC3E}">
        <p14:creationId xmlns:p14="http://schemas.microsoft.com/office/powerpoint/2010/main" val="28287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573E-B967-4FFF-8AC7-E5700CB3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DF62-2673-4A4D-A652-BD83B75F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A235F-8E99-43B8-9FDA-70A49C59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FFEF7D-8141-4ACC-AFE2-C2BCB120DA4E}"/>
              </a:ext>
            </a:extLst>
          </p:cNvPr>
          <p:cNvSpPr txBox="1"/>
          <p:nvPr/>
        </p:nvSpPr>
        <p:spPr>
          <a:xfrm>
            <a:off x="1907704" y="736428"/>
            <a:ext cx="43924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home page that you will see after log in</a:t>
            </a:r>
          </a:p>
        </p:txBody>
      </p:sp>
    </p:spTree>
    <p:extLst>
      <p:ext uri="{BB962C8B-B14F-4D97-AF65-F5344CB8AC3E}">
        <p14:creationId xmlns:p14="http://schemas.microsoft.com/office/powerpoint/2010/main" val="33871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ABD7-7C80-4E3B-A136-FD65713E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0B35-F41B-4590-A777-70C364F5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47537-B9BD-4F64-8C60-0D6D342D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7A65C19-D154-4F97-8378-8719FF679FD7}"/>
              </a:ext>
            </a:extLst>
          </p:cNvPr>
          <p:cNvSpPr/>
          <p:nvPr/>
        </p:nvSpPr>
        <p:spPr>
          <a:xfrm>
            <a:off x="6012160" y="2262510"/>
            <a:ext cx="3345726" cy="2063431"/>
          </a:xfrm>
          <a:prstGeom prst="wedgeEllipseCallout">
            <a:avLst>
              <a:gd name="adj1" fmla="val -49593"/>
              <a:gd name="adj2" fmla="val -8263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 Helpdesk page of District level user (and other higher level users like state level users, national users) have 2 more menus: “Dashboard” and “Search Requests”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3D767-1F91-4675-BCA1-55A7DB951526}"/>
              </a:ext>
            </a:extLst>
          </p:cNvPr>
          <p:cNvSpPr/>
          <p:nvPr/>
        </p:nvSpPr>
        <p:spPr>
          <a:xfrm>
            <a:off x="4860032" y="915566"/>
            <a:ext cx="22322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ABD7-7C80-4E3B-A136-FD65713E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0B35-F41B-4590-A777-70C364F5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47537-B9BD-4F64-8C60-0D6D342D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Oval Callout 5">
            <a:extLst>
              <a:ext uri="{FF2B5EF4-FFF2-40B4-BE49-F238E27FC236}">
                <a16:creationId xmlns:a16="http://schemas.microsoft.com/office/drawing/2014/main" id="{6567A215-DD8C-49A4-B952-5002C26FA400}"/>
              </a:ext>
            </a:extLst>
          </p:cNvPr>
          <p:cNvSpPr/>
          <p:nvPr/>
        </p:nvSpPr>
        <p:spPr>
          <a:xfrm>
            <a:off x="6424464" y="2499742"/>
            <a:ext cx="2262336" cy="1277177"/>
          </a:xfrm>
          <a:prstGeom prst="wedgeEllipseCallout">
            <a:avLst>
              <a:gd name="adj1" fmla="val -93214"/>
              <a:gd name="adj2" fmla="val -13929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Let’s click on “Dashboard” first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F3F2B8AE-C445-4566-92D3-7395CCD32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795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32B7-D5FA-4360-8EDD-2D00629B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5D4A-BFD2-4D58-B710-CB2C6BAD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6C2D-EC27-4931-BCE2-5467BB33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B3FE0371-D38E-4B62-BA91-9B04BE56A66B}"/>
              </a:ext>
            </a:extLst>
          </p:cNvPr>
          <p:cNvSpPr/>
          <p:nvPr/>
        </p:nvSpPr>
        <p:spPr>
          <a:xfrm>
            <a:off x="5724128" y="3054540"/>
            <a:ext cx="3240360" cy="1656184"/>
          </a:xfrm>
          <a:prstGeom prst="wedgeEllipseCallout">
            <a:avLst>
              <a:gd name="adj1" fmla="val -66431"/>
              <a:gd name="adj2" fmla="val 10580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One can see the frequency table of Number of requests generated in the district with distribution by “Department” and “Request Status” with total number of requests Received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16654-468D-4561-813B-F2465B375515}"/>
              </a:ext>
            </a:extLst>
          </p:cNvPr>
          <p:cNvSpPr/>
          <p:nvPr/>
        </p:nvSpPr>
        <p:spPr>
          <a:xfrm>
            <a:off x="46342" y="2982532"/>
            <a:ext cx="92525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08838-D547-4FA6-BA3F-BB155D5CC881}"/>
              </a:ext>
            </a:extLst>
          </p:cNvPr>
          <p:cNvSpPr/>
          <p:nvPr/>
        </p:nvSpPr>
        <p:spPr>
          <a:xfrm>
            <a:off x="1702776" y="2990742"/>
            <a:ext cx="356415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4142D-3C5E-47B4-B6EA-319EEFDE6B42}"/>
              </a:ext>
            </a:extLst>
          </p:cNvPr>
          <p:cNvSpPr/>
          <p:nvPr/>
        </p:nvSpPr>
        <p:spPr>
          <a:xfrm>
            <a:off x="1028637" y="3123224"/>
            <a:ext cx="591035" cy="363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32B7-D5FA-4360-8EDD-2D00629B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5D4A-BFD2-4D58-B710-CB2C6BAD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6C2D-EC27-4931-BCE2-5467BB33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B3FE0371-D38E-4B62-BA91-9B04BE56A66B}"/>
              </a:ext>
            </a:extLst>
          </p:cNvPr>
          <p:cNvSpPr/>
          <p:nvPr/>
        </p:nvSpPr>
        <p:spPr>
          <a:xfrm>
            <a:off x="5724128" y="3298923"/>
            <a:ext cx="3240360" cy="1793107"/>
          </a:xfrm>
          <a:prstGeom prst="wedgeEllipseCallout">
            <a:avLst>
              <a:gd name="adj1" fmla="val -194073"/>
              <a:gd name="adj2" fmla="val 287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Problems categorized under “Administration” are basically the “Facility / IT infrastructure Related” which can be solved only by local / state government &amp;/or </a:t>
            </a:r>
            <a:r>
              <a:rPr lang="en-US" sz="1400" dirty="0" err="1">
                <a:solidFill>
                  <a:srgbClr val="002060"/>
                </a:solidFill>
              </a:rPr>
              <a:t>GoI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16654-468D-4561-813B-F2465B375515}"/>
              </a:ext>
            </a:extLst>
          </p:cNvPr>
          <p:cNvSpPr/>
          <p:nvPr/>
        </p:nvSpPr>
        <p:spPr>
          <a:xfrm>
            <a:off x="104043" y="4001277"/>
            <a:ext cx="925258" cy="363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4142D-3C5E-47B4-B6EA-319EEFDE6B42}"/>
              </a:ext>
            </a:extLst>
          </p:cNvPr>
          <p:cNvSpPr/>
          <p:nvPr/>
        </p:nvSpPr>
        <p:spPr>
          <a:xfrm>
            <a:off x="123039" y="3569452"/>
            <a:ext cx="906262" cy="363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id="{028B79DE-1ADD-41E1-92F3-A399F56C9751}"/>
              </a:ext>
            </a:extLst>
          </p:cNvPr>
          <p:cNvSpPr/>
          <p:nvPr/>
        </p:nvSpPr>
        <p:spPr>
          <a:xfrm>
            <a:off x="5585284" y="1491630"/>
            <a:ext cx="3240360" cy="1807293"/>
          </a:xfrm>
          <a:prstGeom prst="wedgeEllipseCallout">
            <a:avLst>
              <a:gd name="adj1" fmla="val -191120"/>
              <a:gd name="adj2" fmla="val 7285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Problems categorized under “Development Team” are “Software Related” problems where the role of IT team comes to rectify the IHIP portal related issues faced by the user/s</a:t>
            </a:r>
          </a:p>
        </p:txBody>
      </p:sp>
    </p:spTree>
    <p:extLst>
      <p:ext uri="{BB962C8B-B14F-4D97-AF65-F5344CB8AC3E}">
        <p14:creationId xmlns:p14="http://schemas.microsoft.com/office/powerpoint/2010/main" val="32656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32B7-D5FA-4360-8EDD-2D00629B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5D4A-BFD2-4D58-B710-CB2C6BAD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6C2D-EC27-4931-BCE2-5467BB33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52F23A24-0E3B-419E-8597-B927BCE040E6}"/>
              </a:ext>
            </a:extLst>
          </p:cNvPr>
          <p:cNvSpPr/>
          <p:nvPr/>
        </p:nvSpPr>
        <p:spPr>
          <a:xfrm>
            <a:off x="5724128" y="3075806"/>
            <a:ext cx="3240360" cy="1656184"/>
          </a:xfrm>
          <a:prstGeom prst="wedgeEllipseCallout">
            <a:avLst>
              <a:gd name="adj1" fmla="val -55275"/>
              <a:gd name="adj2" fmla="val -10690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One can use the filters above to change the frequency table figures and can drill down to some specific groups of problem requests generated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F463F-D843-4C1B-960C-2A0C16D14255}"/>
              </a:ext>
            </a:extLst>
          </p:cNvPr>
          <p:cNvSpPr/>
          <p:nvPr/>
        </p:nvSpPr>
        <p:spPr>
          <a:xfrm>
            <a:off x="3059832" y="1489907"/>
            <a:ext cx="59046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A8608-F03A-4E8C-AFBE-6D12004B0725}"/>
              </a:ext>
            </a:extLst>
          </p:cNvPr>
          <p:cNvSpPr/>
          <p:nvPr/>
        </p:nvSpPr>
        <p:spPr>
          <a:xfrm>
            <a:off x="179513" y="2103699"/>
            <a:ext cx="288032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32B7-D5FA-4360-8EDD-2D00629B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5D4A-BFD2-4D58-B710-CB2C6BAD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6C2D-EC27-4931-BCE2-5467BB33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8" name="Oval Callout 5">
            <a:extLst>
              <a:ext uri="{FF2B5EF4-FFF2-40B4-BE49-F238E27FC236}">
                <a16:creationId xmlns:a16="http://schemas.microsoft.com/office/drawing/2014/main" id="{F02B7640-1955-42A7-BA34-244CC5023398}"/>
              </a:ext>
            </a:extLst>
          </p:cNvPr>
          <p:cNvSpPr/>
          <p:nvPr/>
        </p:nvSpPr>
        <p:spPr>
          <a:xfrm>
            <a:off x="5796136" y="2571750"/>
            <a:ext cx="2262336" cy="1277177"/>
          </a:xfrm>
          <a:prstGeom prst="wedgeEllipseCallout">
            <a:avLst>
              <a:gd name="adj1" fmla="val -167471"/>
              <a:gd name="adj2" fmla="val 4551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Let’s click on the figure under “Resolved”</a:t>
            </a:r>
          </a:p>
        </p:txBody>
      </p:sp>
      <p:pic>
        <p:nvPicPr>
          <p:cNvPr id="9" name="Picture 8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D57E6947-111B-4DEB-B8EA-F0BDF26821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83" y="3776919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8055-3B8E-4791-9ADC-2A74211C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63AC-D3E9-47B6-9155-416987F43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90606-55D8-4040-9EF0-47F34146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174BD567-15B9-4843-A512-3B26A074DE82}"/>
              </a:ext>
            </a:extLst>
          </p:cNvPr>
          <p:cNvSpPr/>
          <p:nvPr/>
        </p:nvSpPr>
        <p:spPr>
          <a:xfrm>
            <a:off x="4788024" y="1063228"/>
            <a:ext cx="4248472" cy="1277177"/>
          </a:xfrm>
          <a:prstGeom prst="wedgeEllipseCallout">
            <a:avLst>
              <a:gd name="adj1" fmla="val -20367"/>
              <a:gd name="adj2" fmla="val 7881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It will show you the list of all the “Resolved” problems for that district; here it’s only one so it’s showing that only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F3790BD5-5650-47D2-8C6E-0CC6DBAF1A6D}"/>
              </a:ext>
            </a:extLst>
          </p:cNvPr>
          <p:cNvSpPr/>
          <p:nvPr/>
        </p:nvSpPr>
        <p:spPr>
          <a:xfrm>
            <a:off x="6156176" y="3890797"/>
            <a:ext cx="2262336" cy="1277177"/>
          </a:xfrm>
          <a:prstGeom prst="wedgeEllipseCallout">
            <a:avLst>
              <a:gd name="adj1" fmla="val -87574"/>
              <a:gd name="adj2" fmla="val -9184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Now let’s click on the docket number of this request</a:t>
            </a:r>
          </a:p>
        </p:txBody>
      </p:sp>
      <p:pic>
        <p:nvPicPr>
          <p:cNvPr id="7" name="Picture 6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9D9C0EB2-E76B-49C3-8054-8A4DB604F2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339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D3E5-9331-4496-B283-33DF16B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8455-A2C6-486C-88C2-D0C7600C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94B38-588C-458F-9AF6-C1967545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9A6197E1-2D5E-4344-9A4F-A92BC2ACF203}"/>
              </a:ext>
            </a:extLst>
          </p:cNvPr>
          <p:cNvSpPr/>
          <p:nvPr/>
        </p:nvSpPr>
        <p:spPr>
          <a:xfrm>
            <a:off x="6732240" y="816593"/>
            <a:ext cx="2952328" cy="1705778"/>
          </a:xfrm>
          <a:prstGeom prst="wedgeEllipseCallout">
            <a:avLst>
              <a:gd name="adj1" fmla="val -59922"/>
              <a:gd name="adj2" fmla="val -125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 Upper part of the page will show Docket Number, Request Status, Open Date, “Requester Details” and “Request Details”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D807268-D28E-4F9B-BC53-32638C8FA23E}"/>
              </a:ext>
            </a:extLst>
          </p:cNvPr>
          <p:cNvSpPr/>
          <p:nvPr/>
        </p:nvSpPr>
        <p:spPr>
          <a:xfrm>
            <a:off x="5960420" y="3454369"/>
            <a:ext cx="3183579" cy="1687876"/>
          </a:xfrm>
          <a:prstGeom prst="wedgeEllipseCallout">
            <a:avLst>
              <a:gd name="adj1" fmla="val -77460"/>
              <a:gd name="adj2" fmla="val -657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 lower part of the page shows the comments by IT user with status being changed and the date and time of updating the status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D0692-8904-438C-B03F-7DD21985DEBD}"/>
              </a:ext>
            </a:extLst>
          </p:cNvPr>
          <p:cNvSpPr/>
          <p:nvPr/>
        </p:nvSpPr>
        <p:spPr>
          <a:xfrm>
            <a:off x="485800" y="364930"/>
            <a:ext cx="5958408" cy="2710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0342C-B2D8-480B-BF5B-E1DE1F241F5D}"/>
              </a:ext>
            </a:extLst>
          </p:cNvPr>
          <p:cNvSpPr/>
          <p:nvPr/>
        </p:nvSpPr>
        <p:spPr>
          <a:xfrm>
            <a:off x="511542" y="3511178"/>
            <a:ext cx="4564513" cy="1220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A90B-CEC1-4055-8840-67CC1D7F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1D22-16A5-43B1-BCD4-CBC4D46F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DE4C4-240E-4593-A4F1-755E8671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161B51AB-37C8-49F1-9DF0-6220B24B82E4}"/>
              </a:ext>
            </a:extLst>
          </p:cNvPr>
          <p:cNvSpPr/>
          <p:nvPr/>
        </p:nvSpPr>
        <p:spPr>
          <a:xfrm>
            <a:off x="6156176" y="3890797"/>
            <a:ext cx="2262336" cy="1277177"/>
          </a:xfrm>
          <a:prstGeom prst="wedgeEllipseCallout">
            <a:avLst>
              <a:gd name="adj1" fmla="val -39166"/>
              <a:gd name="adj2" fmla="val -9018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the down arrow in front of “Update Status”</a:t>
            </a:r>
          </a:p>
        </p:txBody>
      </p:sp>
      <p:pic>
        <p:nvPicPr>
          <p:cNvPr id="6" name="Picture 5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A4C6C106-BD8C-4BBC-BC08-E340D543D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49" y="334317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92AE8B-1063-4825-8BC9-968F14014342}"/>
              </a:ext>
            </a:extLst>
          </p:cNvPr>
          <p:cNvSpPr/>
          <p:nvPr/>
        </p:nvSpPr>
        <p:spPr>
          <a:xfrm>
            <a:off x="539552" y="3147813"/>
            <a:ext cx="936104" cy="397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4663-6C18-406D-BB02-966D3715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081B-A4BA-4612-8DEE-014D82D4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B8C92-E14A-4295-A2BC-AE9008B3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E92332D4-CC27-4021-AB18-E50FC5E0744E}"/>
              </a:ext>
            </a:extLst>
          </p:cNvPr>
          <p:cNvSpPr/>
          <p:nvPr/>
        </p:nvSpPr>
        <p:spPr>
          <a:xfrm>
            <a:off x="5734472" y="3243543"/>
            <a:ext cx="2952328" cy="1705778"/>
          </a:xfrm>
          <a:prstGeom prst="wedgeEllipseCallout">
            <a:avLst>
              <a:gd name="adj1" fmla="val -65095"/>
              <a:gd name="adj2" fmla="val -50446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Another box will open up on the same page for district level users to change the “Request Status” from his or her side, put any “Comments” and “Upload File”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10E691-C2FD-4313-ABA2-FA38A835B093}"/>
              </a:ext>
            </a:extLst>
          </p:cNvPr>
          <p:cNvSpPr/>
          <p:nvPr/>
        </p:nvSpPr>
        <p:spPr>
          <a:xfrm>
            <a:off x="567492" y="1397587"/>
            <a:ext cx="5166980" cy="1845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E1FF-8301-4680-9FA9-0EC2F4C2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8D7D-8BD7-433C-9872-D3DA84B1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452EA-F14E-4757-90E1-73AE17AE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C8A5A37A-507D-4CCD-88CD-853DB6C05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7560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8D1A12F4-E0DC-45DA-BE68-C3AB5C292441}"/>
              </a:ext>
            </a:extLst>
          </p:cNvPr>
          <p:cNvSpPr/>
          <p:nvPr/>
        </p:nvSpPr>
        <p:spPr>
          <a:xfrm>
            <a:off x="6012160" y="1585672"/>
            <a:ext cx="2088232" cy="576064"/>
          </a:xfrm>
          <a:prstGeom prst="wedgeEllipseCallout">
            <a:avLst>
              <a:gd name="adj1" fmla="val 4609"/>
              <a:gd name="adj2" fmla="val -2001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“Report Problem”</a:t>
            </a:r>
          </a:p>
        </p:txBody>
      </p:sp>
    </p:spTree>
    <p:extLst>
      <p:ext uri="{BB962C8B-B14F-4D97-AF65-F5344CB8AC3E}">
        <p14:creationId xmlns:p14="http://schemas.microsoft.com/office/powerpoint/2010/main" val="35811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E8CD-6805-4BEF-AD48-BD5EA534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8546-5FA9-4E02-A385-B4ED1E21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D96AD-3360-460B-82B7-286C91B7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766454CD-78A9-4AED-96E3-2B5A6D7B8395}"/>
              </a:ext>
            </a:extLst>
          </p:cNvPr>
          <p:cNvSpPr/>
          <p:nvPr/>
        </p:nvSpPr>
        <p:spPr>
          <a:xfrm>
            <a:off x="5503639" y="2433150"/>
            <a:ext cx="3409528" cy="2709095"/>
          </a:xfrm>
          <a:prstGeom prst="wedgeEllipseCallout">
            <a:avLst>
              <a:gd name="adj1" fmla="val -170223"/>
              <a:gd name="adj2" fmla="val -47963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 district level user can either “Close” the Resolved request or “Reopen” the Resolved request based on the information provided by the health facility user of the concerned problem request; health facility user CANNOT REOPEN the problem said to be RESOLVED by 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EC79C-98F9-4FF7-A353-E99AA9FBA4F1}"/>
              </a:ext>
            </a:extLst>
          </p:cNvPr>
          <p:cNvSpPr/>
          <p:nvPr/>
        </p:nvSpPr>
        <p:spPr>
          <a:xfrm>
            <a:off x="683567" y="2283717"/>
            <a:ext cx="720081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7FE-D874-4AF0-8D33-F63CEA8E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FC85-BFC1-48F9-8DE7-A5FBFE2D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07A3B-7649-47C7-AFF7-0A711460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F078A418-5F70-4267-923B-7F09B8225C0A}"/>
              </a:ext>
            </a:extLst>
          </p:cNvPr>
          <p:cNvSpPr/>
          <p:nvPr/>
        </p:nvSpPr>
        <p:spPr>
          <a:xfrm>
            <a:off x="5734472" y="2571750"/>
            <a:ext cx="3409528" cy="2210455"/>
          </a:xfrm>
          <a:prstGeom prst="wedgeEllipseCallout">
            <a:avLst>
              <a:gd name="adj1" fmla="val -178642"/>
              <a:gd name="adj2" fmla="val 30442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Similarly, The district level user can “REOPEN” the request REJECTED by the IT user, the health facility user CANNOT “REOPEN” the request said to be REJECTED by the IT user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04A21-EBDE-44EA-9286-F0E351FF8CF7}"/>
              </a:ext>
            </a:extLst>
          </p:cNvPr>
          <p:cNvSpPr/>
          <p:nvPr/>
        </p:nvSpPr>
        <p:spPr>
          <a:xfrm>
            <a:off x="611560" y="4272409"/>
            <a:ext cx="720081" cy="17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0F129-7592-4D0C-9F13-62C4EC09B948}"/>
              </a:ext>
            </a:extLst>
          </p:cNvPr>
          <p:cNvSpPr/>
          <p:nvPr/>
        </p:nvSpPr>
        <p:spPr>
          <a:xfrm>
            <a:off x="2286586" y="546835"/>
            <a:ext cx="1565334" cy="264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63CB-198A-4B32-A5A0-1B82AA3C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3379-A145-4830-A999-10865203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EAFA0-3D9F-4208-807C-AD7C9E2B9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9" name="Oval Callout 5">
            <a:extLst>
              <a:ext uri="{FF2B5EF4-FFF2-40B4-BE49-F238E27FC236}">
                <a16:creationId xmlns:a16="http://schemas.microsoft.com/office/drawing/2014/main" id="{E96C6EB0-DEB2-4EFE-8790-B468319F43CE}"/>
              </a:ext>
            </a:extLst>
          </p:cNvPr>
          <p:cNvSpPr/>
          <p:nvPr/>
        </p:nvSpPr>
        <p:spPr>
          <a:xfrm>
            <a:off x="5734472" y="2571750"/>
            <a:ext cx="3409528" cy="2210455"/>
          </a:xfrm>
          <a:prstGeom prst="wedgeEllipseCallout">
            <a:avLst>
              <a:gd name="adj1" fmla="val -177395"/>
              <a:gd name="adj2" fmla="val -5373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Similarly, The district level user can “REOPEN” the request REJECTED by the IT user; the health facility user CANNOT “REOPEN” the request said to be REJECTED by the IT 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3C77A-17AA-4FCD-940D-91B1CDB3D8B1}"/>
              </a:ext>
            </a:extLst>
          </p:cNvPr>
          <p:cNvSpPr/>
          <p:nvPr/>
        </p:nvSpPr>
        <p:spPr>
          <a:xfrm>
            <a:off x="630403" y="2398320"/>
            <a:ext cx="720081" cy="17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0D10B-197C-4B3A-8156-AAE81601EBC1}"/>
              </a:ext>
            </a:extLst>
          </p:cNvPr>
          <p:cNvSpPr/>
          <p:nvPr/>
        </p:nvSpPr>
        <p:spPr>
          <a:xfrm>
            <a:off x="630403" y="4484965"/>
            <a:ext cx="1565334" cy="17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ABD7-7C80-4E3B-A136-FD65713E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0B35-F41B-4590-A777-70C364F5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47537-B9BD-4F64-8C60-0D6D342D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Oval Callout 5">
            <a:extLst>
              <a:ext uri="{FF2B5EF4-FFF2-40B4-BE49-F238E27FC236}">
                <a16:creationId xmlns:a16="http://schemas.microsoft.com/office/drawing/2014/main" id="{6567A215-DD8C-49A4-B952-5002C26FA400}"/>
              </a:ext>
            </a:extLst>
          </p:cNvPr>
          <p:cNvSpPr/>
          <p:nvPr/>
        </p:nvSpPr>
        <p:spPr>
          <a:xfrm>
            <a:off x="6424464" y="2499742"/>
            <a:ext cx="2262336" cy="1277177"/>
          </a:xfrm>
          <a:prstGeom prst="wedgeEllipseCallout">
            <a:avLst>
              <a:gd name="adj1" fmla="val -32586"/>
              <a:gd name="adj2" fmla="val -1417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Now, let’s click on “Search Requests”</a:t>
            </a:r>
          </a:p>
        </p:txBody>
      </p:sp>
      <p:pic>
        <p:nvPicPr>
          <p:cNvPr id="8" name="Picture 7" descr="D:\IHIP Coordinator\Study Material IHIP\Gujarat State Training IHIP 3-4 Apr 2019\b0b6dd8e-clickgif_01v01v01v01v000000.gif">
            <a:extLst>
              <a:ext uri="{FF2B5EF4-FFF2-40B4-BE49-F238E27FC236}">
                <a16:creationId xmlns:a16="http://schemas.microsoft.com/office/drawing/2014/main" id="{F3F2B8AE-C445-4566-92D3-7395CCD32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39" y="123705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5613-21A4-4075-98C0-350209EE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7D20-2A88-45D1-A2FA-50D5F5FC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F71F3-E426-47B5-BBBE-A2A6ACDB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0DB469D3-B01C-4655-9B23-5391D4C72B11}"/>
              </a:ext>
            </a:extLst>
          </p:cNvPr>
          <p:cNvSpPr/>
          <p:nvPr/>
        </p:nvSpPr>
        <p:spPr>
          <a:xfrm>
            <a:off x="6630905" y="1125507"/>
            <a:ext cx="2952328" cy="1705778"/>
          </a:xfrm>
          <a:prstGeom prst="wedgeEllipseCallout">
            <a:avLst>
              <a:gd name="adj1" fmla="val -120323"/>
              <a:gd name="adj2" fmla="val -11049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Basically this page helps the district level user to search the Problem Requests by Docket Number / Username / Mobile Number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D491B-8824-4BAE-A3C8-ABDF3A5201F4}"/>
              </a:ext>
            </a:extLst>
          </p:cNvPr>
          <p:cNvSpPr/>
          <p:nvPr/>
        </p:nvSpPr>
        <p:spPr>
          <a:xfrm>
            <a:off x="17967" y="1779662"/>
            <a:ext cx="4554033" cy="857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6632" y="211008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631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952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12160" y="2262510"/>
            <a:ext cx="3345726" cy="2063431"/>
          </a:xfrm>
          <a:prstGeom prst="wedgeEllipseCallout">
            <a:avLst>
              <a:gd name="adj1" fmla="val -49911"/>
              <a:gd name="adj2" fmla="val -67178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“Report Problem” page of Helpdesk would look like this; if you have already logged in then “Requester Details” will be filled in automatically based on details filled in User details; otherwise one has to fill in all these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12" y="627534"/>
            <a:ext cx="576483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301332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475656" y="4067312"/>
            <a:ext cx="2088232" cy="576064"/>
          </a:xfrm>
          <a:prstGeom prst="wedgeEllipseCallout">
            <a:avLst>
              <a:gd name="adj1" fmla="val -32489"/>
              <a:gd name="adj2" fmla="val -20681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“Problem Category”</a:t>
            </a:r>
          </a:p>
        </p:txBody>
      </p:sp>
    </p:spTree>
    <p:extLst>
      <p:ext uri="{BB962C8B-B14F-4D97-AF65-F5344CB8AC3E}">
        <p14:creationId xmlns:p14="http://schemas.microsoft.com/office/powerpoint/2010/main" val="4141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3" y="-6999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95" y="3363838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1720" y="4227934"/>
            <a:ext cx="2088232" cy="765955"/>
          </a:xfrm>
          <a:prstGeom prst="wedgeEllipseCallout">
            <a:avLst>
              <a:gd name="adj1" fmla="val -35972"/>
              <a:gd name="adj2" fmla="val -14712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“Facility / IT Infrastructure Related”</a:t>
            </a:r>
          </a:p>
        </p:txBody>
      </p:sp>
    </p:spTree>
    <p:extLst>
      <p:ext uri="{BB962C8B-B14F-4D97-AF65-F5344CB8AC3E}">
        <p14:creationId xmlns:p14="http://schemas.microsoft.com/office/powerpoint/2010/main" val="1389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3" y="-19523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12160" y="1707654"/>
            <a:ext cx="3345726" cy="2618287"/>
          </a:xfrm>
          <a:prstGeom prst="wedgeEllipseCallout">
            <a:avLst>
              <a:gd name="adj1" fmla="val -76310"/>
              <a:gd name="adj2" fmla="val 61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These are the Problem Types available under “Facility / IT infrastructure Related” Problem Category; as these issues are beyond the control of the IT programmers handling the website, they need to be sorted at the local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2862176"/>
            <a:ext cx="2088232" cy="1293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1" y="-36357"/>
            <a:ext cx="9229787" cy="51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3483225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2237656" y="4537212"/>
            <a:ext cx="2262336" cy="576064"/>
          </a:xfrm>
          <a:prstGeom prst="wedgeEllipseCallout">
            <a:avLst>
              <a:gd name="adj1" fmla="val -32489"/>
              <a:gd name="adj2" fmla="val -206811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“Software Related”</a:t>
            </a:r>
          </a:p>
        </p:txBody>
      </p:sp>
    </p:spTree>
    <p:extLst>
      <p:ext uri="{BB962C8B-B14F-4D97-AF65-F5344CB8AC3E}">
        <p14:creationId xmlns:p14="http://schemas.microsoft.com/office/powerpoint/2010/main" val="158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" y="18475"/>
            <a:ext cx="9106380" cy="51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12160" y="2571750"/>
            <a:ext cx="3384376" cy="2160240"/>
          </a:xfrm>
          <a:prstGeom prst="wedgeEllipseCallout">
            <a:avLst>
              <a:gd name="adj1" fmla="val -76310"/>
              <a:gd name="adj2" fmla="val 6197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These are the Problem Types available under “Software Related” Problem Category; as these issues are related to the IHIP web-portal /software, IT programmers will help you to sort these issue once you submit the issue/s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2862176"/>
            <a:ext cx="2088232" cy="1869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3" y="-23715"/>
            <a:ext cx="9197444" cy="51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IHIP Coordinator\Study Material IHIP\Gujarat State Training IHIP 3-4 Apr 2019\b0b6dd8e-clickgif_01v01v01v01v0000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5771"/>
            <a:ext cx="470049" cy="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516216" y="3075806"/>
            <a:ext cx="2262336" cy="1421193"/>
          </a:xfrm>
          <a:prstGeom prst="wedgeEllipseCallout">
            <a:avLst>
              <a:gd name="adj1" fmla="val -85309"/>
              <a:gd name="adj2" fmla="val 2295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Click on “Unable to save the Forms” for example</a:t>
            </a:r>
          </a:p>
        </p:txBody>
      </p:sp>
    </p:spTree>
    <p:extLst>
      <p:ext uri="{BB962C8B-B14F-4D97-AF65-F5344CB8AC3E}">
        <p14:creationId xmlns:p14="http://schemas.microsoft.com/office/powerpoint/2010/main" val="31796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835</Words>
  <Application>Microsoft Office PowerPoint</Application>
  <PresentationFormat>On-screen Show (16:9)</PresentationFormat>
  <Paragraphs>41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How to use IDSP Helpdesk /  How to Report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IDSP Helpdesk /  Hot to Report problem</dc:title>
  <dc:creator>JARIWALA, Devang</dc:creator>
  <cp:lastModifiedBy>JARIWALA, Devang</cp:lastModifiedBy>
  <cp:revision>30</cp:revision>
  <dcterms:created xsi:type="dcterms:W3CDTF">2019-03-04T15:08:29Z</dcterms:created>
  <dcterms:modified xsi:type="dcterms:W3CDTF">2021-02-18T12:03:55Z</dcterms:modified>
</cp:coreProperties>
</file>