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257" r:id="rId3"/>
    <p:sldId id="258" r:id="rId4"/>
    <p:sldId id="259" r:id="rId5"/>
    <p:sldId id="262" r:id="rId6"/>
    <p:sldId id="263" r:id="rId7"/>
    <p:sldId id="260" r:id="rId8"/>
    <p:sldId id="264" r:id="rId9"/>
    <p:sldId id="399" r:id="rId10"/>
    <p:sldId id="405" r:id="rId11"/>
    <p:sldId id="401" r:id="rId12"/>
    <p:sldId id="406" r:id="rId13"/>
    <p:sldId id="326" r:id="rId14"/>
    <p:sldId id="328" r:id="rId15"/>
    <p:sldId id="329" r:id="rId16"/>
    <p:sldId id="330" r:id="rId17"/>
    <p:sldId id="332" r:id="rId18"/>
    <p:sldId id="402" r:id="rId19"/>
    <p:sldId id="407" r:id="rId20"/>
    <p:sldId id="403" r:id="rId21"/>
    <p:sldId id="409" r:id="rId22"/>
    <p:sldId id="410" r:id="rId23"/>
    <p:sldId id="337" r:id="rId24"/>
    <p:sldId id="267" r:id="rId25"/>
    <p:sldId id="276" r:id="rId26"/>
    <p:sldId id="277" r:id="rId27"/>
    <p:sldId id="278" r:id="rId28"/>
    <p:sldId id="279" r:id="rId29"/>
    <p:sldId id="280" r:id="rId30"/>
    <p:sldId id="281" r:id="rId31"/>
    <p:sldId id="282" r:id="rId32"/>
    <p:sldId id="283" r:id="rId33"/>
    <p:sldId id="338" r:id="rId34"/>
    <p:sldId id="339" r:id="rId35"/>
    <p:sldId id="284" r:id="rId36"/>
    <p:sldId id="285" r:id="rId37"/>
    <p:sldId id="286" r:id="rId38"/>
    <p:sldId id="287" r:id="rId39"/>
    <p:sldId id="342" r:id="rId40"/>
    <p:sldId id="340" r:id="rId41"/>
    <p:sldId id="268" r:id="rId42"/>
    <p:sldId id="288" r:id="rId43"/>
    <p:sldId id="289" r:id="rId44"/>
    <p:sldId id="290" r:id="rId45"/>
    <p:sldId id="343" r:id="rId46"/>
    <p:sldId id="291" r:id="rId47"/>
    <p:sldId id="292" r:id="rId48"/>
    <p:sldId id="293" r:id="rId49"/>
    <p:sldId id="345" r:id="rId50"/>
    <p:sldId id="344" r:id="rId51"/>
    <p:sldId id="269" r:id="rId52"/>
    <p:sldId id="294" r:id="rId53"/>
    <p:sldId id="295" r:id="rId54"/>
    <p:sldId id="346" r:id="rId55"/>
    <p:sldId id="297" r:id="rId56"/>
    <p:sldId id="347" r:id="rId57"/>
    <p:sldId id="348" r:id="rId58"/>
    <p:sldId id="270" r:id="rId59"/>
    <p:sldId id="298" r:id="rId60"/>
    <p:sldId id="349" r:id="rId61"/>
    <p:sldId id="350" r:id="rId62"/>
    <p:sldId id="351" r:id="rId63"/>
    <p:sldId id="361" r:id="rId64"/>
    <p:sldId id="271" r:id="rId65"/>
    <p:sldId id="299" r:id="rId66"/>
    <p:sldId id="352" r:id="rId67"/>
    <p:sldId id="300" r:id="rId68"/>
    <p:sldId id="301" r:id="rId69"/>
    <p:sldId id="353" r:id="rId70"/>
    <p:sldId id="302" r:id="rId71"/>
    <p:sldId id="303" r:id="rId72"/>
    <p:sldId id="304" r:id="rId73"/>
    <p:sldId id="305" r:id="rId74"/>
    <p:sldId id="362" r:id="rId75"/>
    <p:sldId id="272" r:id="rId76"/>
    <p:sldId id="306" r:id="rId77"/>
    <p:sldId id="307" r:id="rId78"/>
    <p:sldId id="354" r:id="rId79"/>
    <p:sldId id="308" r:id="rId80"/>
    <p:sldId id="355" r:id="rId81"/>
    <p:sldId id="363" r:id="rId82"/>
    <p:sldId id="273" r:id="rId83"/>
    <p:sldId id="309" r:id="rId84"/>
    <p:sldId id="310" r:id="rId85"/>
    <p:sldId id="356" r:id="rId86"/>
    <p:sldId id="357" r:id="rId87"/>
    <p:sldId id="364" r:id="rId88"/>
    <p:sldId id="274" r:id="rId89"/>
    <p:sldId id="311" r:id="rId90"/>
    <p:sldId id="358" r:id="rId91"/>
    <p:sldId id="312" r:id="rId92"/>
    <p:sldId id="359" r:id="rId93"/>
    <p:sldId id="360" r:id="rId94"/>
    <p:sldId id="314" r:id="rId95"/>
    <p:sldId id="315" r:id="rId96"/>
    <p:sldId id="365" r:id="rId97"/>
    <p:sldId id="275" r:id="rId98"/>
    <p:sldId id="316" r:id="rId99"/>
    <p:sldId id="317" r:id="rId100"/>
    <p:sldId id="318" r:id="rId101"/>
    <p:sldId id="366" r:id="rId102"/>
    <p:sldId id="411" r:id="rId103"/>
    <p:sldId id="412" r:id="rId104"/>
    <p:sldId id="413" r:id="rId105"/>
    <p:sldId id="414" r:id="rId106"/>
    <p:sldId id="415" r:id="rId107"/>
    <p:sldId id="265" r:id="rId108"/>
    <p:sldId id="367" r:id="rId109"/>
    <p:sldId id="368" r:id="rId110"/>
    <p:sldId id="386" r:id="rId111"/>
    <p:sldId id="387" r:id="rId112"/>
    <p:sldId id="388" r:id="rId113"/>
    <p:sldId id="389" r:id="rId114"/>
    <p:sldId id="390" r:id="rId115"/>
    <p:sldId id="391" r:id="rId116"/>
    <p:sldId id="392" r:id="rId117"/>
    <p:sldId id="393" r:id="rId118"/>
    <p:sldId id="394" r:id="rId119"/>
    <p:sldId id="395" r:id="rId120"/>
    <p:sldId id="381" r:id="rId121"/>
    <p:sldId id="382" r:id="rId122"/>
    <p:sldId id="383" r:id="rId123"/>
    <p:sldId id="384" r:id="rId124"/>
    <p:sldId id="385" r:id="rId125"/>
    <p:sldId id="397" r:id="rId126"/>
    <p:sldId id="369" r:id="rId127"/>
    <p:sldId id="370" r:id="rId128"/>
    <p:sldId id="396" r:id="rId129"/>
    <p:sldId id="371" r:id="rId130"/>
    <p:sldId id="372" r:id="rId131"/>
    <p:sldId id="380" r:id="rId132"/>
    <p:sldId id="373" r:id="rId133"/>
    <p:sldId id="398" r:id="rId1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372"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IWALA, Devang" userId="7ac89b7e-b4af-4f6c-b21a-f7948d80f06e" providerId="ADAL" clId="{2CB4EAA4-BCC6-4691-B600-E9B355E543F9}"/>
    <pc:docChg chg="modSld">
      <pc:chgData name="JARIWALA, Devang" userId="7ac89b7e-b4af-4f6c-b21a-f7948d80f06e" providerId="ADAL" clId="{2CB4EAA4-BCC6-4691-B600-E9B355E543F9}" dt="2019-10-31T13:03:08.450" v="0"/>
      <pc:docMkLst>
        <pc:docMk/>
      </pc:docMkLst>
      <pc:sldChg chg="modSp">
        <pc:chgData name="JARIWALA, Devang" userId="7ac89b7e-b4af-4f6c-b21a-f7948d80f06e" providerId="ADAL" clId="{2CB4EAA4-BCC6-4691-B600-E9B355E543F9}" dt="2019-10-31T13:03:08.450" v="0"/>
        <pc:sldMkLst>
          <pc:docMk/>
          <pc:sldMk cId="260207243" sldId="258"/>
        </pc:sldMkLst>
        <pc:spChg chg="mod">
          <ac:chgData name="JARIWALA, Devang" userId="7ac89b7e-b4af-4f6c-b21a-f7948d80f06e" providerId="ADAL" clId="{2CB4EAA4-BCC6-4691-B600-E9B355E543F9}" dt="2019-10-31T13:03:08.450" v="0"/>
          <ac:spMkLst>
            <pc:docMk/>
            <pc:sldMk cId="260207243" sldId="25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F7A4F8-3CDB-4CF4-9E40-9B627D0F9C2B}" type="datetimeFigureOut">
              <a:rPr lang="en-US" smtClean="0"/>
              <a:t>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03D68-0E80-4C9D-9817-4EA5ECA8CECC}" type="slidenum">
              <a:rPr lang="en-US" smtClean="0"/>
              <a:t>‹#›</a:t>
            </a:fld>
            <a:endParaRPr lang="en-US"/>
          </a:p>
        </p:txBody>
      </p:sp>
    </p:spTree>
    <p:extLst>
      <p:ext uri="{BB962C8B-B14F-4D97-AF65-F5344CB8AC3E}">
        <p14:creationId xmlns:p14="http://schemas.microsoft.com/office/powerpoint/2010/main" val="289419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03D68-0E80-4C9D-9817-4EA5ECA8CECC}" type="slidenum">
              <a:rPr lang="en-US" smtClean="0"/>
              <a:t>12</a:t>
            </a:fld>
            <a:endParaRPr lang="en-US"/>
          </a:p>
        </p:txBody>
      </p:sp>
    </p:spTree>
    <p:extLst>
      <p:ext uri="{BB962C8B-B14F-4D97-AF65-F5344CB8AC3E}">
        <p14:creationId xmlns:p14="http://schemas.microsoft.com/office/powerpoint/2010/main" val="155694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BBB053-4941-405E-9DBB-741FD84B9583}"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382673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BB053-4941-405E-9DBB-741FD84B9583}"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355440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BB053-4941-405E-9DBB-741FD84B9583}"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70683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BB053-4941-405E-9DBB-741FD84B9583}"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358896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BB053-4941-405E-9DBB-741FD84B9583}"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3803930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BBB053-4941-405E-9DBB-741FD84B9583}"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336900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BB053-4941-405E-9DBB-741FD84B9583}" type="datetimeFigureOut">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419145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BB053-4941-405E-9DBB-741FD84B9583}" type="datetimeFigureOut">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232772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BB053-4941-405E-9DBB-741FD84B9583}" type="datetimeFigureOut">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172314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BB053-4941-405E-9DBB-741FD84B9583}"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220380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BB053-4941-405E-9DBB-741FD84B9583}"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5ADD1-DCFC-4691-A8FE-B668729365D2}" type="slidenum">
              <a:rPr lang="en-US" smtClean="0"/>
              <a:t>‹#›</a:t>
            </a:fld>
            <a:endParaRPr lang="en-US"/>
          </a:p>
        </p:txBody>
      </p:sp>
    </p:spTree>
    <p:extLst>
      <p:ext uri="{BB962C8B-B14F-4D97-AF65-F5344CB8AC3E}">
        <p14:creationId xmlns:p14="http://schemas.microsoft.com/office/powerpoint/2010/main" val="400154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EBBB053-4941-405E-9DBB-741FD84B9583}" type="datetimeFigureOut">
              <a:rPr lang="en-US" smtClean="0"/>
              <a:t>2/19/2021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9D5ADD1-DCFC-4691-A8FE-B668729365D2}" type="slidenum">
              <a:rPr lang="en-US" smtClean="0"/>
              <a:t>‹#›</a:t>
            </a:fld>
            <a:endParaRPr lang="en-US"/>
          </a:p>
        </p:txBody>
      </p:sp>
    </p:spTree>
    <p:extLst>
      <p:ext uri="{BB962C8B-B14F-4D97-AF65-F5344CB8AC3E}">
        <p14:creationId xmlns:p14="http://schemas.microsoft.com/office/powerpoint/2010/main" val="682431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hip.indigoind.com/idsp/#!/login" TargetMode="External"/><Relationship Id="rId2" Type="http://schemas.openxmlformats.org/officeDocument/2006/relationships/hyperlink" Target="https://ihiptraining.in/idsp/#!/login" TargetMode="External"/><Relationship Id="rId1" Type="http://schemas.openxmlformats.org/officeDocument/2006/relationships/slideLayout" Target="../slideLayouts/slideLayout2.xml"/><Relationship Id="rId4" Type="http://schemas.openxmlformats.org/officeDocument/2006/relationships/hyperlink" Target="http://ihiptraining.in/idsp/#!/logi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Reports and View map Menus</a:t>
            </a:r>
          </a:p>
        </p:txBody>
      </p:sp>
      <p:sp>
        <p:nvSpPr>
          <p:cNvPr id="3" name="Subtitle 2"/>
          <p:cNvSpPr>
            <a:spLocks noGrp="1"/>
          </p:cNvSpPr>
          <p:nvPr>
            <p:ph type="subTitle" idx="1"/>
          </p:nvPr>
        </p:nvSpPr>
        <p:spPr>
          <a:xfrm>
            <a:off x="755576" y="2914650"/>
            <a:ext cx="7632848" cy="1961356"/>
          </a:xfrm>
        </p:spPr>
        <p:txBody>
          <a:bodyPr>
            <a:normAutofit fontScale="70000" lnSpcReduction="20000"/>
          </a:bodyPr>
          <a:lstStyle/>
          <a:p>
            <a:r>
              <a:rPr lang="en-US" dirty="0"/>
              <a:t>Specifically for state level (SSO and State admin) and district level (DSO and district Admin) users</a:t>
            </a:r>
          </a:p>
          <a:p>
            <a:endParaRPr lang="en-US" dirty="0"/>
          </a:p>
          <a:p>
            <a:r>
              <a:rPr lang="en-US" dirty="0"/>
              <a:t>Features also remain the same for other users (S, P and L form users), the only difference being the access to the data depending upon the area catered by the facility</a:t>
            </a:r>
          </a:p>
        </p:txBody>
      </p:sp>
    </p:spTree>
    <p:extLst>
      <p:ext uri="{BB962C8B-B14F-4D97-AF65-F5344CB8AC3E}">
        <p14:creationId xmlns:p14="http://schemas.microsoft.com/office/powerpoint/2010/main" val="2651186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1A26B-63C1-448E-9C7B-50CBCA522A24}"/>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BF342CE5-D056-4010-93E1-6A108F946E3E}"/>
              </a:ext>
            </a:extLst>
          </p:cNvPr>
          <p:cNvSpPr/>
          <p:nvPr/>
        </p:nvSpPr>
        <p:spPr>
          <a:xfrm>
            <a:off x="4427984" y="17382"/>
            <a:ext cx="5616624" cy="1224136"/>
          </a:xfrm>
          <a:prstGeom prst="wedgeEllipseCallout">
            <a:avLst>
              <a:gd name="adj1" fmla="val -35810"/>
              <a:gd name="adj2" fmla="val 10394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‘Consolidated Disease Summary Status’ Report shows the consolidated data of S/P/L form cases; one can get the table by ‘Across Disease / Syndrome’ and ‘Across Period’</a:t>
            </a:r>
          </a:p>
        </p:txBody>
      </p:sp>
    </p:spTree>
    <p:extLst>
      <p:ext uri="{BB962C8B-B14F-4D97-AF65-F5344CB8AC3E}">
        <p14:creationId xmlns:p14="http://schemas.microsoft.com/office/powerpoint/2010/main" val="7010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7346" name="Picture 2" descr="D:\IHIP Coordinator\Study Material IHIP\Gujarat State Training IHIP 3-4 Apr 2019\screenshot for admin ppt\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789448"/>
            <a:ext cx="8963827" cy="35646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483768" y="-64548"/>
            <a:ext cx="5040560" cy="1340154"/>
          </a:xfrm>
          <a:prstGeom prst="wedgeEllipseCallout">
            <a:avLst>
              <a:gd name="adj1" fmla="val -28372"/>
              <a:gd name="adj2" fmla="val 16685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report is showing the line list of all 5 positive cases of Chikungunya</a:t>
            </a:r>
          </a:p>
        </p:txBody>
      </p:sp>
      <p:sp>
        <p:nvSpPr>
          <p:cNvPr id="7" name="Oval Callout 6"/>
          <p:cNvSpPr/>
          <p:nvPr/>
        </p:nvSpPr>
        <p:spPr>
          <a:xfrm>
            <a:off x="1927804" y="3867894"/>
            <a:ext cx="5452508" cy="1206203"/>
          </a:xfrm>
          <a:prstGeom prst="wedgeEllipseCallout">
            <a:avLst>
              <a:gd name="adj1" fmla="val -63204"/>
              <a:gd name="adj2" fmla="val -8192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the patient name, you can get the “Patient History Form” for that case in a pdf which can be printed and shared with the patient if required; it will also contain the result/s of the lab test/s of the case</a:t>
            </a:r>
          </a:p>
        </p:txBody>
      </p:sp>
    </p:spTree>
    <p:extLst>
      <p:ext uri="{BB962C8B-B14F-4D97-AF65-F5344CB8AC3E}">
        <p14:creationId xmlns:p14="http://schemas.microsoft.com/office/powerpoint/2010/main" val="6299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Districts can similarly view “Lab Performance Report” data of different health facilities / laboratories of their district with flexibility to select any “Health Facility” of under their sub-districts and flexibility to select “From Date” and “To Date”</a:t>
            </a:r>
          </a:p>
          <a:p>
            <a:endParaRPr lang="en-US" dirty="0"/>
          </a:p>
        </p:txBody>
      </p:sp>
    </p:spTree>
    <p:extLst>
      <p:ext uri="{BB962C8B-B14F-4D97-AF65-F5344CB8AC3E}">
        <p14:creationId xmlns:p14="http://schemas.microsoft.com/office/powerpoint/2010/main" val="22542508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C954-73C2-4198-AFFA-C2960A85FBA4}"/>
              </a:ext>
            </a:extLst>
          </p:cNvPr>
          <p:cNvSpPr>
            <a:spLocks noGrp="1"/>
          </p:cNvSpPr>
          <p:nvPr>
            <p:ph type="title"/>
          </p:nvPr>
        </p:nvSpPr>
        <p:spPr/>
        <p:txBody>
          <a:bodyPr>
            <a:normAutofit fontScale="90000"/>
          </a:bodyPr>
          <a:lstStyle/>
          <a:p>
            <a:r>
              <a:rPr lang="en-US" dirty="0"/>
              <a:t>Implementation Status Dashboard </a:t>
            </a:r>
            <a:br>
              <a:rPr lang="en-US" dirty="0"/>
            </a:br>
            <a:r>
              <a:rPr lang="en-US" sz="2100" dirty="0">
                <a:solidFill>
                  <a:srgbClr val="FF0000"/>
                </a:solidFill>
              </a:rPr>
              <a:t>is a report recently added</a:t>
            </a:r>
          </a:p>
        </p:txBody>
      </p:sp>
      <p:sp>
        <p:nvSpPr>
          <p:cNvPr id="3" name="Content Placeholder 2">
            <a:extLst>
              <a:ext uri="{FF2B5EF4-FFF2-40B4-BE49-F238E27FC236}">
                <a16:creationId xmlns:a16="http://schemas.microsoft.com/office/drawing/2014/main" id="{5771D65E-6681-43B5-9CE5-4DDAE9BC1415}"/>
              </a:ext>
            </a:extLst>
          </p:cNvPr>
          <p:cNvSpPr>
            <a:spLocks noGrp="1"/>
          </p:cNvSpPr>
          <p:nvPr>
            <p:ph idx="1"/>
          </p:nvPr>
        </p:nvSpPr>
        <p:spPr/>
        <p:txBody>
          <a:bodyPr>
            <a:normAutofit fontScale="85000" lnSpcReduction="10000"/>
          </a:bodyPr>
          <a:lstStyle/>
          <a:p>
            <a:r>
              <a:rPr lang="en-US" dirty="0"/>
              <a:t>This report enables the district admin to add the contact details of the important stakeholders in relation with IHIP implementation</a:t>
            </a:r>
          </a:p>
          <a:p>
            <a:r>
              <a:rPr lang="en-US" dirty="0"/>
              <a:t>It also enables to update the details of district level </a:t>
            </a:r>
            <a:r>
              <a:rPr lang="en-US" dirty="0" err="1"/>
              <a:t>ToT</a:t>
            </a:r>
            <a:r>
              <a:rPr lang="en-US" dirty="0"/>
              <a:t> on IHIP</a:t>
            </a:r>
          </a:p>
          <a:p>
            <a:r>
              <a:rPr lang="en-US" dirty="0"/>
              <a:t>It also requires the district admin to update the important contact details, infrastructure status and training status of all the sub-districts of the district</a:t>
            </a:r>
          </a:p>
        </p:txBody>
      </p:sp>
    </p:spTree>
    <p:extLst>
      <p:ext uri="{BB962C8B-B14F-4D97-AF65-F5344CB8AC3E}">
        <p14:creationId xmlns:p14="http://schemas.microsoft.com/office/powerpoint/2010/main" val="8113633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C9940-053A-4CCD-8D5E-9212C4CDCEBD}"/>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8C5F10B5-AC49-473C-98E4-8A203B24E2EF}"/>
              </a:ext>
            </a:extLst>
          </p:cNvPr>
          <p:cNvSpPr/>
          <p:nvPr/>
        </p:nvSpPr>
        <p:spPr>
          <a:xfrm>
            <a:off x="5902223" y="1595470"/>
            <a:ext cx="2430270" cy="614330"/>
          </a:xfrm>
          <a:prstGeom prst="wedgeEllipseCallout">
            <a:avLst>
              <a:gd name="adj1" fmla="val -112117"/>
              <a:gd name="adj2" fmla="val 11709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Click on ‘Implementation Status Dashboard’ under “Reports” menu</a:t>
            </a:r>
          </a:p>
        </p:txBody>
      </p:sp>
      <p:pic>
        <p:nvPicPr>
          <p:cNvPr id="4" name="Picture 3" descr="D:\IHIP Coordinator\Study Material IHIP\Gujarat State Training IHIP 3-4 Apr 2019\b0b6dd8e-clickgif_01v01v01v01v000000.gif">
            <a:extLst>
              <a:ext uri="{FF2B5EF4-FFF2-40B4-BE49-F238E27FC236}">
                <a16:creationId xmlns:a16="http://schemas.microsoft.com/office/drawing/2014/main" id="{FEA15059-5604-4E0B-B3FC-622B2C60748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464" y="2588099"/>
            <a:ext cx="352537" cy="3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61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96165-9D5A-40E5-A36D-C6ED16CC30E2}"/>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5042A893-C587-4F48-94A4-7BF3E5EE817F}"/>
              </a:ext>
            </a:extLst>
          </p:cNvPr>
          <p:cNvSpPr/>
          <p:nvPr/>
        </p:nvSpPr>
        <p:spPr>
          <a:xfrm>
            <a:off x="5478890" y="715434"/>
            <a:ext cx="3131710" cy="1120301"/>
          </a:xfrm>
          <a:prstGeom prst="wedgeEllipseCallout">
            <a:avLst>
              <a:gd name="adj1" fmla="val -86010"/>
              <a:gd name="adj2" fmla="val -6172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Click on ‘Edit’ button to add the contact details of the important stakeholders in relation with IHIP implementation</a:t>
            </a:r>
          </a:p>
        </p:txBody>
      </p:sp>
      <p:pic>
        <p:nvPicPr>
          <p:cNvPr id="4" name="Picture 3" descr="D:\IHIP Coordinator\Study Material IHIP\Gujarat State Training IHIP 3-4 Apr 2019\b0b6dd8e-clickgif_01v01v01v01v000000.gif">
            <a:extLst>
              <a:ext uri="{FF2B5EF4-FFF2-40B4-BE49-F238E27FC236}">
                <a16:creationId xmlns:a16="http://schemas.microsoft.com/office/drawing/2014/main" id="{C78553C5-4FBF-405C-A9FA-124565D2C72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330" y="539166"/>
            <a:ext cx="352537" cy="3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8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96165-9D5A-40E5-A36D-C6ED16CC30E2}"/>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8E44F2F8-EE83-4169-A0C2-061967CD774E}"/>
              </a:ext>
            </a:extLst>
          </p:cNvPr>
          <p:cNvSpPr/>
          <p:nvPr/>
        </p:nvSpPr>
        <p:spPr>
          <a:xfrm>
            <a:off x="1795890" y="1337149"/>
            <a:ext cx="3131710" cy="1120301"/>
          </a:xfrm>
          <a:prstGeom prst="wedgeEllipseCallout">
            <a:avLst>
              <a:gd name="adj1" fmla="val 145953"/>
              <a:gd name="adj2" fmla="val 9396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Click on ‘Edit’ button to update the details of district level </a:t>
            </a:r>
            <a:r>
              <a:rPr lang="en-US" sz="1050" dirty="0" err="1">
                <a:solidFill>
                  <a:schemeClr val="tx1"/>
                </a:solidFill>
              </a:rPr>
              <a:t>ToT</a:t>
            </a:r>
            <a:r>
              <a:rPr lang="en-US" sz="1050" dirty="0">
                <a:solidFill>
                  <a:schemeClr val="tx1"/>
                </a:solidFill>
              </a:rPr>
              <a:t> on IHIP</a:t>
            </a:r>
          </a:p>
        </p:txBody>
      </p:sp>
      <p:pic>
        <p:nvPicPr>
          <p:cNvPr id="4" name="Picture 3" descr="D:\IHIP Coordinator\Study Material IHIP\Gujarat State Training IHIP 3-4 Apr 2019\b0b6dd8e-clickgif_01v01v01v01v000000.gif">
            <a:extLst>
              <a:ext uri="{FF2B5EF4-FFF2-40B4-BE49-F238E27FC236}">
                <a16:creationId xmlns:a16="http://schemas.microsoft.com/office/drawing/2014/main" id="{0745A93F-681F-4637-8612-B042072124E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197" y="2935233"/>
            <a:ext cx="352537" cy="3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8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3F343-9701-46BB-80C9-A0922F3BDD3C}"/>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08D04CA1-91A8-4C2C-B633-D38B4BC64BF9}"/>
              </a:ext>
            </a:extLst>
          </p:cNvPr>
          <p:cNvSpPr/>
          <p:nvPr/>
        </p:nvSpPr>
        <p:spPr>
          <a:xfrm>
            <a:off x="4835424" y="1701216"/>
            <a:ext cx="3131710" cy="1120301"/>
          </a:xfrm>
          <a:prstGeom prst="wedgeEllipseCallout">
            <a:avLst>
              <a:gd name="adj1" fmla="val -168666"/>
              <a:gd name="adj2" fmla="val 8388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Click on any sub-district name to… (see next slide)</a:t>
            </a:r>
          </a:p>
        </p:txBody>
      </p:sp>
      <p:pic>
        <p:nvPicPr>
          <p:cNvPr id="4" name="Picture 3" descr="D:\IHIP Coordinator\Study Material IHIP\Gujarat State Training IHIP 3-4 Apr 2019\b0b6dd8e-clickgif_01v01v01v01v000000.gif">
            <a:extLst>
              <a:ext uri="{FF2B5EF4-FFF2-40B4-BE49-F238E27FC236}">
                <a16:creationId xmlns:a16="http://schemas.microsoft.com/office/drawing/2014/main" id="{FDA8BCD3-09D5-4830-A630-28C7A3959C9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464" y="3189233"/>
            <a:ext cx="352537" cy="3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48B36-C8C0-4E7C-9064-5D2D8C31E01A}"/>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1020E2F6-9E1E-47BF-B241-A97BDA8012F7}"/>
              </a:ext>
            </a:extLst>
          </p:cNvPr>
          <p:cNvSpPr/>
          <p:nvPr/>
        </p:nvSpPr>
        <p:spPr>
          <a:xfrm>
            <a:off x="2608212" y="3578699"/>
            <a:ext cx="3131710" cy="1120301"/>
          </a:xfrm>
          <a:prstGeom prst="wedgeEllipseCallout">
            <a:avLst>
              <a:gd name="adj1" fmla="val 8415"/>
              <a:gd name="adj2" fmla="val -8766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 To update the important contact details, infrastructure status and training status of sub district; do this for all the sub districts</a:t>
            </a:r>
          </a:p>
        </p:txBody>
      </p:sp>
      <p:pic>
        <p:nvPicPr>
          <p:cNvPr id="4" name="Picture 3" descr="D:\IHIP Coordinator\Study Material IHIP\Gujarat State Training IHIP 3-4 Apr 2019\b0b6dd8e-clickgif_01v01v01v01v000000.gif">
            <a:extLst>
              <a:ext uri="{FF2B5EF4-FFF2-40B4-BE49-F238E27FC236}">
                <a16:creationId xmlns:a16="http://schemas.microsoft.com/office/drawing/2014/main" id="{5AE90FBA-328F-469B-955D-8853E046178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720" y="3510966"/>
            <a:ext cx="352537" cy="3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Now let’s see “View Map” </a:t>
            </a:r>
            <a:r>
              <a:rPr lang="en-US"/>
              <a:t>menu using </a:t>
            </a:r>
            <a:r>
              <a:rPr lang="en-US" dirty="0"/>
              <a:t>state level user ID</a:t>
            </a:r>
          </a:p>
        </p:txBody>
      </p:sp>
    </p:spTree>
    <p:extLst>
      <p:ext uri="{BB962C8B-B14F-4D97-AF65-F5344CB8AC3E}">
        <p14:creationId xmlns:p14="http://schemas.microsoft.com/office/powerpoint/2010/main" val="1457387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0020" y="1025674"/>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252536" y="2035131"/>
            <a:ext cx="4104456" cy="522137"/>
          </a:xfrm>
          <a:prstGeom prst="wedgeEllipseCallout">
            <a:avLst>
              <a:gd name="adj1" fmla="val 41337"/>
              <a:gd name="adj2" fmla="val -21442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“View Map” menu</a:t>
            </a:r>
          </a:p>
        </p:txBody>
      </p:sp>
    </p:spTree>
    <p:extLst>
      <p:ext uri="{BB962C8B-B14F-4D97-AF65-F5344CB8AC3E}">
        <p14:creationId xmlns:p14="http://schemas.microsoft.com/office/powerpoint/2010/main" val="21315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C3767-DEC7-4B53-8381-23BD76D19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0"/>
            <a:ext cx="8782944" cy="5143500"/>
          </a:xfrm>
          <a:prstGeom prst="rect">
            <a:avLst/>
          </a:prstGeom>
        </p:spPr>
      </p:pic>
      <p:sp>
        <p:nvSpPr>
          <p:cNvPr id="8" name="Oval Callout 4">
            <a:extLst>
              <a:ext uri="{FF2B5EF4-FFF2-40B4-BE49-F238E27FC236}">
                <a16:creationId xmlns:a16="http://schemas.microsoft.com/office/drawing/2014/main" id="{FF03871F-6F6D-4452-997E-6B0A01EB407F}"/>
              </a:ext>
            </a:extLst>
          </p:cNvPr>
          <p:cNvSpPr/>
          <p:nvPr/>
        </p:nvSpPr>
        <p:spPr>
          <a:xfrm>
            <a:off x="-540568" y="3898922"/>
            <a:ext cx="5616624" cy="1224136"/>
          </a:xfrm>
          <a:prstGeom prst="wedgeEllipseCallout">
            <a:avLst>
              <a:gd name="adj1" fmla="val -3175"/>
              <a:gd name="adj2" fmla="val -18230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second tab is </a:t>
            </a:r>
          </a:p>
          <a:p>
            <a:pPr algn="ctr"/>
            <a:r>
              <a:rPr lang="en-US" sz="1400" dirty="0">
                <a:solidFill>
                  <a:schemeClr val="tx1"/>
                </a:solidFill>
              </a:rPr>
              <a:t>“Outbreaks” which shows the summary of outbreaks at state level</a:t>
            </a:r>
          </a:p>
        </p:txBody>
      </p:sp>
      <p:sp>
        <p:nvSpPr>
          <p:cNvPr id="9" name="Oval Callout 4">
            <a:extLst>
              <a:ext uri="{FF2B5EF4-FFF2-40B4-BE49-F238E27FC236}">
                <a16:creationId xmlns:a16="http://schemas.microsoft.com/office/drawing/2014/main" id="{75BDC3E9-E0ED-4CA6-A4EC-88359753D509}"/>
              </a:ext>
            </a:extLst>
          </p:cNvPr>
          <p:cNvSpPr/>
          <p:nvPr/>
        </p:nvSpPr>
        <p:spPr>
          <a:xfrm>
            <a:off x="4135672" y="3878480"/>
            <a:ext cx="5616624" cy="1224136"/>
          </a:xfrm>
          <a:prstGeom prst="wedgeEllipseCallout">
            <a:avLst>
              <a:gd name="adj1" fmla="val -19924"/>
              <a:gd name="adj2" fmla="val -1787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Clicking on any of the 3 boxes will divert to ‘Outbreak Summary’ page</a:t>
            </a:r>
          </a:p>
        </p:txBody>
      </p:sp>
    </p:spTree>
    <p:extLst>
      <p:ext uri="{BB962C8B-B14F-4D97-AF65-F5344CB8AC3E}">
        <p14:creationId xmlns:p14="http://schemas.microsoft.com/office/powerpoint/2010/main" val="129456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67544" y="4155926"/>
            <a:ext cx="3024336" cy="774154"/>
          </a:xfrm>
          <a:prstGeom prst="wedgeEllipseCallout">
            <a:avLst>
              <a:gd name="adj1" fmla="val 31660"/>
              <a:gd name="adj2" fmla="val -7385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This is how “View Map” page would look like</a:t>
            </a:r>
          </a:p>
        </p:txBody>
      </p:sp>
      <p:sp>
        <p:nvSpPr>
          <p:cNvPr id="6" name="TextBox 5"/>
          <p:cNvSpPr txBox="1"/>
          <p:nvPr/>
        </p:nvSpPr>
        <p:spPr>
          <a:xfrm>
            <a:off x="5436096" y="4530894"/>
            <a:ext cx="3390665" cy="338554"/>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Let’s see general features first in brief</a:t>
            </a:r>
          </a:p>
        </p:txBody>
      </p:sp>
    </p:spTree>
    <p:extLst>
      <p:ext uri="{BB962C8B-B14F-4D97-AF65-F5344CB8AC3E}">
        <p14:creationId xmlns:p14="http://schemas.microsoft.com/office/powerpoint/2010/main" val="8024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860032" y="1635646"/>
            <a:ext cx="3024336" cy="774154"/>
          </a:xfrm>
          <a:prstGeom prst="wedgeEllipseCallout">
            <a:avLst>
              <a:gd name="adj1" fmla="val 63803"/>
              <a:gd name="adj2" fmla="val -5536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Take your mouse cursor here</a:t>
            </a:r>
          </a:p>
        </p:txBody>
      </p:sp>
    </p:spTree>
    <p:extLst>
      <p:ext uri="{BB962C8B-B14F-4D97-AF65-F5344CB8AC3E}">
        <p14:creationId xmlns:p14="http://schemas.microsoft.com/office/powerpoint/2010/main" val="3117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596336" y="627534"/>
            <a:ext cx="1080120" cy="237626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5004048" y="3737214"/>
            <a:ext cx="3276364" cy="774154"/>
          </a:xfrm>
          <a:prstGeom prst="wedgeEllipseCallout">
            <a:avLst>
              <a:gd name="adj1" fmla="val 28785"/>
              <a:gd name="adj2" fmla="val -2338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various options; by default “Google Streets” and “States” are selected</a:t>
            </a:r>
          </a:p>
        </p:txBody>
      </p:sp>
    </p:spTree>
    <p:extLst>
      <p:ext uri="{BB962C8B-B14F-4D97-AF65-F5344CB8AC3E}">
        <p14:creationId xmlns:p14="http://schemas.microsoft.com/office/powerpoint/2010/main" val="7975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004048" y="3737214"/>
            <a:ext cx="3276364" cy="774154"/>
          </a:xfrm>
          <a:prstGeom prst="wedgeEllipseCallout">
            <a:avLst>
              <a:gd name="adj1" fmla="val 32908"/>
              <a:gd name="adj2" fmla="val -40165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“Google Satellite” you will see satellite view of map of India</a:t>
            </a:r>
          </a:p>
        </p:txBody>
      </p:sp>
    </p:spTree>
    <p:extLst>
      <p:ext uri="{BB962C8B-B14F-4D97-AF65-F5344CB8AC3E}">
        <p14:creationId xmlns:p14="http://schemas.microsoft.com/office/powerpoint/2010/main" val="10477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2578"/>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004048" y="3737214"/>
            <a:ext cx="3276364" cy="774154"/>
          </a:xfrm>
          <a:prstGeom prst="wedgeEllipseCallout">
            <a:avLst>
              <a:gd name="adj1" fmla="val 31005"/>
              <a:gd name="adj2" fmla="val -34662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“Districts” you will see borders of all the districts of India</a:t>
            </a:r>
          </a:p>
        </p:txBody>
      </p:sp>
    </p:spTree>
    <p:extLst>
      <p:ext uri="{BB962C8B-B14F-4D97-AF65-F5344CB8AC3E}">
        <p14:creationId xmlns:p14="http://schemas.microsoft.com/office/powerpoint/2010/main" val="39220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004048" y="3737214"/>
            <a:ext cx="3276364" cy="774154"/>
          </a:xfrm>
          <a:prstGeom prst="wedgeEllipseCallout">
            <a:avLst>
              <a:gd name="adj1" fmla="val 32908"/>
              <a:gd name="adj2" fmla="val -32246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“Taluks” you will see borders of all the Taluks of India</a:t>
            </a:r>
          </a:p>
        </p:txBody>
      </p:sp>
      <p:sp>
        <p:nvSpPr>
          <p:cNvPr id="6" name="Oval Callout 5"/>
          <p:cNvSpPr/>
          <p:nvPr/>
        </p:nvSpPr>
        <p:spPr>
          <a:xfrm>
            <a:off x="323528" y="915566"/>
            <a:ext cx="3276364" cy="1224136"/>
          </a:xfrm>
          <a:prstGeom prst="wedgeEllipseCallout">
            <a:avLst>
              <a:gd name="adj1" fmla="val 175166"/>
              <a:gd name="adj2" fmla="val 2825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Similarly one can choose “Village” &amp;/or “</a:t>
            </a:r>
            <a:r>
              <a:rPr lang="en-US" sz="1400" dirty="0" err="1">
                <a:solidFill>
                  <a:schemeClr val="tx1"/>
                </a:solidFill>
              </a:rPr>
              <a:t>Pincode</a:t>
            </a:r>
            <a:r>
              <a:rPr lang="en-US" sz="1400" dirty="0">
                <a:solidFill>
                  <a:schemeClr val="tx1"/>
                </a:solidFill>
              </a:rPr>
              <a:t>” &amp;/or “Population” to see the borders defined as per the that data</a:t>
            </a:r>
          </a:p>
        </p:txBody>
      </p:sp>
      <p:sp>
        <p:nvSpPr>
          <p:cNvPr id="7" name="Rectangle 6"/>
          <p:cNvSpPr/>
          <p:nvPr/>
        </p:nvSpPr>
        <p:spPr>
          <a:xfrm>
            <a:off x="7676852" y="1771154"/>
            <a:ext cx="936104" cy="53796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0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4584"/>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004048" y="3507854"/>
            <a:ext cx="3276364" cy="1296144"/>
          </a:xfrm>
          <a:prstGeom prst="wedgeEllipseCallout">
            <a:avLst>
              <a:gd name="adj1" fmla="val 30582"/>
              <a:gd name="adj2" fmla="val -17763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“Airports” you will see location of various airports in India; similarly you can select for “Sea Ports” and “Train Stations”</a:t>
            </a:r>
          </a:p>
        </p:txBody>
      </p:sp>
    </p:spTree>
    <p:extLst>
      <p:ext uri="{BB962C8B-B14F-4D97-AF65-F5344CB8AC3E}">
        <p14:creationId xmlns:p14="http://schemas.microsoft.com/office/powerpoint/2010/main" val="222107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8776"/>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Callout 6"/>
          <p:cNvSpPr/>
          <p:nvPr/>
        </p:nvSpPr>
        <p:spPr>
          <a:xfrm>
            <a:off x="5148064" y="3507854"/>
            <a:ext cx="3276364" cy="1296144"/>
          </a:xfrm>
          <a:prstGeom prst="wedgeEllipseCallout">
            <a:avLst>
              <a:gd name="adj1" fmla="val 51514"/>
              <a:gd name="adj2" fmla="val -25994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“Map Legend”, you will see which color has been used for various borders in the map</a:t>
            </a:r>
          </a:p>
        </p:txBody>
      </p:sp>
    </p:spTree>
    <p:extLst>
      <p:ext uri="{BB962C8B-B14F-4D97-AF65-F5344CB8AC3E}">
        <p14:creationId xmlns:p14="http://schemas.microsoft.com/office/powerpoint/2010/main" val="33678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4584"/>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4283968" y="1419622"/>
            <a:ext cx="3276364" cy="1296144"/>
          </a:xfrm>
          <a:prstGeom prst="wedgeEllipseCallout">
            <a:avLst>
              <a:gd name="adj1" fmla="val 74384"/>
              <a:gd name="adj2" fmla="val 16530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this icon, one can “Reset Zoom” to default level</a:t>
            </a:r>
          </a:p>
        </p:txBody>
      </p:sp>
      <p:sp>
        <p:nvSpPr>
          <p:cNvPr id="9" name="Oval Callout 8"/>
          <p:cNvSpPr/>
          <p:nvPr/>
        </p:nvSpPr>
        <p:spPr>
          <a:xfrm>
            <a:off x="4267944" y="3786510"/>
            <a:ext cx="3276364" cy="1296144"/>
          </a:xfrm>
          <a:prstGeom prst="wedgeEllipseCallout">
            <a:avLst>
              <a:gd name="adj1" fmla="val 72833"/>
              <a:gd name="adj2" fmla="val 193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 one can “Zoom In” the map; by clicking on “-”, one can “Zoom Out” the map</a:t>
            </a:r>
          </a:p>
        </p:txBody>
      </p:sp>
    </p:spTree>
    <p:extLst>
      <p:ext uri="{BB962C8B-B14F-4D97-AF65-F5344CB8AC3E}">
        <p14:creationId xmlns:p14="http://schemas.microsoft.com/office/powerpoint/2010/main" val="30825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Now let’s see main 2 features or report of View Map</a:t>
            </a:r>
          </a:p>
          <a:p>
            <a:pPr lvl="1"/>
            <a:r>
              <a:rPr lang="en-US" dirty="0"/>
              <a:t>Facility Search </a:t>
            </a:r>
          </a:p>
          <a:p>
            <a:pPr lvl="1"/>
            <a:r>
              <a:rPr lang="en-US" dirty="0"/>
              <a:t>View (Health) Conditions / Data</a:t>
            </a:r>
          </a:p>
          <a:p>
            <a:pPr lvl="2"/>
            <a:r>
              <a:rPr lang="en-US" dirty="0"/>
              <a:t>Map with Marker</a:t>
            </a:r>
          </a:p>
          <a:p>
            <a:pPr lvl="2"/>
            <a:r>
              <a:rPr lang="en-US" dirty="0"/>
              <a:t>Map with Heat map</a:t>
            </a:r>
          </a:p>
          <a:p>
            <a:pPr lvl="1"/>
            <a:endParaRPr lang="en-US" dirty="0"/>
          </a:p>
        </p:txBody>
      </p:sp>
    </p:spTree>
    <p:extLst>
      <p:ext uri="{BB962C8B-B14F-4D97-AF65-F5344CB8AC3E}">
        <p14:creationId xmlns:p14="http://schemas.microsoft.com/office/powerpoint/2010/main" val="17232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326C8-847D-4017-9A13-EEA916EE3E81}"/>
              </a:ext>
            </a:extLst>
          </p:cNvPr>
          <p:cNvPicPr>
            <a:picLocks noChangeAspect="1"/>
          </p:cNvPicPr>
          <p:nvPr/>
        </p:nvPicPr>
        <p:blipFill>
          <a:blip r:embed="rId3"/>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2DF4665E-6CF3-49F7-B14F-B7E411E63C42}"/>
              </a:ext>
            </a:extLst>
          </p:cNvPr>
          <p:cNvSpPr/>
          <p:nvPr/>
        </p:nvSpPr>
        <p:spPr>
          <a:xfrm>
            <a:off x="4427984" y="17382"/>
            <a:ext cx="5616624" cy="1224136"/>
          </a:xfrm>
          <a:prstGeom prst="wedgeEllipseCallout">
            <a:avLst>
              <a:gd name="adj1" fmla="val -3876"/>
              <a:gd name="adj2" fmla="val 10107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‘Outbreak Summary’ page will give summary of various outbreaks across districts; one can click on district or number or view to drill down further</a:t>
            </a:r>
          </a:p>
        </p:txBody>
      </p:sp>
      <p:sp>
        <p:nvSpPr>
          <p:cNvPr id="4" name="Oval Callout 7">
            <a:extLst>
              <a:ext uri="{FF2B5EF4-FFF2-40B4-BE49-F238E27FC236}">
                <a16:creationId xmlns:a16="http://schemas.microsoft.com/office/drawing/2014/main" id="{E93FDDA7-4F8D-46B5-BDE2-6E41F66C0631}"/>
              </a:ext>
            </a:extLst>
          </p:cNvPr>
          <p:cNvSpPr/>
          <p:nvPr/>
        </p:nvSpPr>
        <p:spPr>
          <a:xfrm>
            <a:off x="4332786" y="3939902"/>
            <a:ext cx="2903510" cy="1186216"/>
          </a:xfrm>
          <a:prstGeom prst="wedgeEllipseCallout">
            <a:avLst>
              <a:gd name="adj1" fmla="val 71145"/>
              <a:gd name="adj2" fmla="val -2413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 clicking the “View” button, the state user will be redirected to the Outbreaks page of that district</a:t>
            </a:r>
          </a:p>
        </p:txBody>
      </p:sp>
      <p:sp>
        <p:nvSpPr>
          <p:cNvPr id="5" name="Oval Callout 10">
            <a:extLst>
              <a:ext uri="{FF2B5EF4-FFF2-40B4-BE49-F238E27FC236}">
                <a16:creationId xmlns:a16="http://schemas.microsoft.com/office/drawing/2014/main" id="{32FECE0A-4192-438C-AF82-04ED524D2C71}"/>
              </a:ext>
            </a:extLst>
          </p:cNvPr>
          <p:cNvSpPr/>
          <p:nvPr/>
        </p:nvSpPr>
        <p:spPr>
          <a:xfrm>
            <a:off x="-252536" y="6265"/>
            <a:ext cx="3240360" cy="549261"/>
          </a:xfrm>
          <a:prstGeom prst="wedgeEllipseCallout">
            <a:avLst>
              <a:gd name="adj1" fmla="val 35111"/>
              <a:gd name="adj2" fmla="val 9668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 level user can directly come on this page by clicking on “Outbreaks” menu</a:t>
            </a:r>
          </a:p>
        </p:txBody>
      </p:sp>
    </p:spTree>
    <p:extLst>
      <p:ext uri="{BB962C8B-B14F-4D97-AF65-F5344CB8AC3E}">
        <p14:creationId xmlns:p14="http://schemas.microsoft.com/office/powerpoint/2010/main" val="23235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1" fill="hold" grpId="0" nodeType="afterEffect">
                                  <p:stCondLst>
                                    <p:cond delay="2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6147" name="Picture 3" descr="D:\IHIP Coordinator\Study Material IHIP\Gujarat State Training IHIP 3-4 Apr 2019\screenshot for admin ppt\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9" y="0"/>
            <a:ext cx="8693141" cy="5143500"/>
          </a:xfrm>
          <a:prstGeom prst="rect">
            <a:avLst/>
          </a:prstGeom>
          <a:solidFill>
            <a:schemeClr val="accent1"/>
          </a:solidFill>
        </p:spPr>
      </p:pic>
      <p:sp>
        <p:nvSpPr>
          <p:cNvPr id="5" name="Oval Callout 4"/>
          <p:cNvSpPr/>
          <p:nvPr/>
        </p:nvSpPr>
        <p:spPr>
          <a:xfrm>
            <a:off x="755576" y="339502"/>
            <a:ext cx="2088232" cy="792088"/>
          </a:xfrm>
          <a:prstGeom prst="wedgeEllipseCallout">
            <a:avLst>
              <a:gd name="adj1" fmla="val -59481"/>
              <a:gd name="adj2" fmla="val -736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this </a:t>
            </a:r>
            <a:r>
              <a:rPr lang="en-US" sz="1400" b="1" dirty="0">
                <a:solidFill>
                  <a:srgbClr val="FF0000"/>
                </a:solidFill>
              </a:rPr>
              <a:t>Magnifying glass </a:t>
            </a:r>
            <a:r>
              <a:rPr lang="en-US" sz="1400" dirty="0">
                <a:solidFill>
                  <a:schemeClr val="tx1"/>
                </a:solidFill>
              </a:rPr>
              <a:t>symbol</a:t>
            </a:r>
            <a:endParaRPr lang="en-US" sz="1400" b="1" dirty="0">
              <a:solidFill>
                <a:srgbClr val="FF0000"/>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06" y="15401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3412"/>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8" y="411510"/>
            <a:ext cx="1728192" cy="208823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251520" y="3651871"/>
            <a:ext cx="6408712" cy="1422226"/>
          </a:xfrm>
          <a:prstGeom prst="wedgeEllipseCallout">
            <a:avLst>
              <a:gd name="adj1" fmla="val -15828"/>
              <a:gd name="adj2" fmla="val -1611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Usually we’ll use “Facility Type” under “Search By” and then state user can select one or more Facility Types that she / he wants to see on map; state user can also use various filters (District / Sub District) to narrow down search of the health facilities on map</a:t>
            </a:r>
          </a:p>
        </p:txBody>
      </p:sp>
    </p:spTree>
    <p:extLst>
      <p:ext uri="{BB962C8B-B14F-4D97-AF65-F5344CB8AC3E}">
        <p14:creationId xmlns:p14="http://schemas.microsoft.com/office/powerpoint/2010/main" val="1451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8" y="822776"/>
            <a:ext cx="1728192" cy="43204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251520" y="4299942"/>
            <a:ext cx="6048672" cy="774154"/>
          </a:xfrm>
          <a:prstGeom prst="wedgeEllipseCallout">
            <a:avLst>
              <a:gd name="adj1" fmla="val -32743"/>
              <a:gd name="adj2" fmla="val -25669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take an example by selecting “Primary Health Centre” under “Facility Type” and then click on “Search”</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201" y="261258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16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828600" y="4299942"/>
            <a:ext cx="5112568" cy="774154"/>
          </a:xfrm>
          <a:prstGeom prst="wedgeEllipseCallout">
            <a:avLst>
              <a:gd name="adj1" fmla="val 39048"/>
              <a:gd name="adj2" fmla="val -16676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State level user can see all the Primary Health </a:t>
            </a:r>
            <a:r>
              <a:rPr lang="en-US" sz="1400" dirty="0" err="1">
                <a:solidFill>
                  <a:schemeClr val="tx1"/>
                </a:solidFill>
              </a:rPr>
              <a:t>Centres</a:t>
            </a:r>
            <a:r>
              <a:rPr lang="en-US" sz="1400" dirty="0">
                <a:solidFill>
                  <a:schemeClr val="tx1"/>
                </a:solidFill>
              </a:rPr>
              <a:t> as spots on Map; similarly other health facilities can also be seen on map</a:t>
            </a:r>
          </a:p>
        </p:txBody>
      </p:sp>
      <p:sp>
        <p:nvSpPr>
          <p:cNvPr id="5" name="Oval Callout 4"/>
          <p:cNvSpPr/>
          <p:nvPr/>
        </p:nvSpPr>
        <p:spPr>
          <a:xfrm>
            <a:off x="6266185" y="1652833"/>
            <a:ext cx="3024336" cy="774154"/>
          </a:xfrm>
          <a:prstGeom prst="wedgeEllipseCallout">
            <a:avLst>
              <a:gd name="adj1" fmla="val -60228"/>
              <a:gd name="adj2" fmla="val 22650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any spot; let’s click on this one</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761879"/>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828600" y="3867894"/>
            <a:ext cx="5112568" cy="1206202"/>
          </a:xfrm>
          <a:prstGeom prst="wedgeEllipseCallout">
            <a:avLst>
              <a:gd name="adj1" fmla="val 49413"/>
              <a:gd name="adj2" fmla="val -17796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soon as you click on the spot, you will see more details of that Health Facility in a pop up window; you can click on </a:t>
            </a:r>
            <a:r>
              <a:rPr lang="en-US" sz="1400" dirty="0">
                <a:solidFill>
                  <a:srgbClr val="0070C0"/>
                </a:solidFill>
              </a:rPr>
              <a:t>blue colored </a:t>
            </a:r>
            <a:r>
              <a:rPr lang="en-US" sz="1400" dirty="0">
                <a:solidFill>
                  <a:schemeClr val="tx1"/>
                </a:solidFill>
              </a:rPr>
              <a:t>sub-menus in the window to get more details of the facility </a:t>
            </a:r>
          </a:p>
        </p:txBody>
      </p:sp>
    </p:spTree>
    <p:extLst>
      <p:ext uri="{BB962C8B-B14F-4D97-AF65-F5344CB8AC3E}">
        <p14:creationId xmlns:p14="http://schemas.microsoft.com/office/powerpoint/2010/main" val="2890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For this specific function, there is not restriction with regard to user. i.e. any user having IHIP user id and password can see any health facility of the state on view map; it means that even district level user of one district can see the health facilities of other district on view map</a:t>
            </a:r>
          </a:p>
        </p:txBody>
      </p:sp>
    </p:spTree>
    <p:extLst>
      <p:ext uri="{BB962C8B-B14F-4D97-AF65-F5344CB8AC3E}">
        <p14:creationId xmlns:p14="http://schemas.microsoft.com/office/powerpoint/2010/main" val="725771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D:\IHIP Coordinator\Study Material IHIP\Gujarat State Training IHIP 3-4 Apr 2019\screenshot for admin ppt\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9" y="0"/>
            <a:ext cx="869314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755576" y="665634"/>
            <a:ext cx="2088232" cy="792088"/>
          </a:xfrm>
          <a:prstGeom prst="wedgeEllipseCallout">
            <a:avLst>
              <a:gd name="adj1" fmla="val -59481"/>
              <a:gd name="adj2" fmla="val -736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this </a:t>
            </a:r>
            <a:r>
              <a:rPr lang="en-US" sz="1400" b="1" dirty="0">
                <a:solidFill>
                  <a:srgbClr val="FF0000"/>
                </a:solidFill>
              </a:rPr>
              <a:t>Marker </a:t>
            </a:r>
            <a:r>
              <a:rPr lang="en-US" sz="1400" dirty="0">
                <a:solidFill>
                  <a:schemeClr val="tx1"/>
                </a:solidFill>
              </a:rPr>
              <a:t>symbol</a:t>
            </a:r>
            <a:endParaRPr lang="en-US" sz="1400" b="1" dirty="0">
              <a:solidFill>
                <a:srgbClr val="FF0000"/>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06" y="48014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5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14"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115616" y="3579862"/>
            <a:ext cx="6408712" cy="1519635"/>
          </a:xfrm>
          <a:prstGeom prst="wedgeEllipseCallout">
            <a:avLst>
              <a:gd name="adj1" fmla="val -29123"/>
              <a:gd name="adj2" fmla="val -2035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state user will see various filters; the most important ones are the “Health Conditions” from which the user need to select any one disease or health condition; user can also select “Pathogen” if there are more than one pathogen causing a particular disease and the user wants map of the cases affected by a particular pathogen</a:t>
            </a:r>
          </a:p>
        </p:txBody>
      </p:sp>
      <p:sp>
        <p:nvSpPr>
          <p:cNvPr id="6" name="Rectangle 5"/>
          <p:cNvSpPr/>
          <p:nvPr/>
        </p:nvSpPr>
        <p:spPr>
          <a:xfrm>
            <a:off x="657385" y="555526"/>
            <a:ext cx="1780558" cy="79208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6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14"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115616" y="3579862"/>
            <a:ext cx="6408712" cy="1519635"/>
          </a:xfrm>
          <a:prstGeom prst="wedgeEllipseCallout">
            <a:avLst>
              <a:gd name="adj1" fmla="val -29934"/>
              <a:gd name="adj2" fmla="val -12220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state user can select one or more districts &amp;/or a particular sub-district depending upon the map required; user can also change the “From Date” and “To Date” depending upon the time period required</a:t>
            </a:r>
          </a:p>
        </p:txBody>
      </p:sp>
      <p:sp>
        <p:nvSpPr>
          <p:cNvPr id="6" name="Rectangle 5"/>
          <p:cNvSpPr/>
          <p:nvPr/>
        </p:nvSpPr>
        <p:spPr>
          <a:xfrm>
            <a:off x="657385" y="1779662"/>
            <a:ext cx="1780558" cy="158417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9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02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08185" y="449610"/>
            <a:ext cx="1780558" cy="39604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251520" y="4299942"/>
            <a:ext cx="6048672" cy="774154"/>
          </a:xfrm>
          <a:prstGeom prst="wedgeEllipseCallout">
            <a:avLst>
              <a:gd name="adj1" fmla="val -33583"/>
              <a:gd name="adj2" fmla="val -12053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take an example by selecting “Malaria” under “Health Conditions” and “Show Marker” being selected by default and then click on “Search”</a:t>
            </a:r>
          </a:p>
        </p:txBody>
      </p:sp>
      <p:pic>
        <p:nvPicPr>
          <p:cNvPr id="9" name="Picture 8"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26" y="3651870"/>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8184" y="3311928"/>
            <a:ext cx="867831" cy="19802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0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0" y="1923678"/>
            <a:ext cx="4176464" cy="738664"/>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pPr algn="ctr"/>
            <a:r>
              <a:rPr lang="en-US" sz="1400" dirty="0"/>
              <a:t>The Outbreak page basically contains “Event Alerts”, “Health Condition Alerts” and “EWS Outbreak Summary”; let’s discuss about them one by one </a:t>
            </a:r>
          </a:p>
        </p:txBody>
      </p:sp>
    </p:spTree>
    <p:extLst>
      <p:ext uri="{BB962C8B-B14F-4D97-AF65-F5344CB8AC3E}">
        <p14:creationId xmlns:p14="http://schemas.microsoft.com/office/powerpoint/2010/main" val="333309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9685"/>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012350" y="4281884"/>
            <a:ext cx="6048672" cy="774154"/>
          </a:xfrm>
          <a:prstGeom prst="wedgeEllipseCallout">
            <a:avLst>
              <a:gd name="adj1" fmla="val 21217"/>
              <a:gd name="adj2" fmla="val -14186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state user will see the malaria cases (lab confirmed) as Markers on the map. One can click on any marker to get the details of that case</a:t>
            </a:r>
          </a:p>
        </p:txBody>
      </p:sp>
      <p:sp>
        <p:nvSpPr>
          <p:cNvPr id="6" name="Oval Callout 5"/>
          <p:cNvSpPr/>
          <p:nvPr/>
        </p:nvSpPr>
        <p:spPr>
          <a:xfrm>
            <a:off x="6266185" y="1652833"/>
            <a:ext cx="3024336" cy="774154"/>
          </a:xfrm>
          <a:prstGeom prst="wedgeEllipseCallout">
            <a:avLst>
              <a:gd name="adj1" fmla="val -95502"/>
              <a:gd name="adj2" fmla="val 2472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any spot; let’s click on this one</a:t>
            </a:r>
          </a:p>
        </p:txBody>
      </p:sp>
    </p:spTree>
    <p:extLst>
      <p:ext uri="{BB962C8B-B14F-4D97-AF65-F5344CB8AC3E}">
        <p14:creationId xmlns:p14="http://schemas.microsoft.com/office/powerpoint/2010/main" val="180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35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828600" y="3147814"/>
            <a:ext cx="5112568" cy="1926282"/>
          </a:xfrm>
          <a:prstGeom prst="wedgeEllipseCallout">
            <a:avLst>
              <a:gd name="adj1" fmla="val 35104"/>
              <a:gd name="adj2" fmla="val -9013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soon as you click on the Marker, you will see more details of that case in a pop up window; one can click on </a:t>
            </a:r>
            <a:r>
              <a:rPr lang="en-US" sz="1400" dirty="0">
                <a:solidFill>
                  <a:srgbClr val="0070C0"/>
                </a:solidFill>
              </a:rPr>
              <a:t>“View Patient History” </a:t>
            </a:r>
            <a:r>
              <a:rPr lang="en-US" sz="1400" dirty="0">
                <a:solidFill>
                  <a:schemeClr val="tx1"/>
                </a:solidFill>
              </a:rPr>
              <a:t>in the window to get more details of the case; by clicking on “View Nearby Facilities”, one can get the location of the facilities near to the selected case</a:t>
            </a:r>
          </a:p>
        </p:txBody>
      </p:sp>
    </p:spTree>
    <p:extLst>
      <p:ext uri="{BB962C8B-B14F-4D97-AF65-F5344CB8AC3E}">
        <p14:creationId xmlns:p14="http://schemas.microsoft.com/office/powerpoint/2010/main" val="365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044624" y="4364161"/>
            <a:ext cx="7488832" cy="774154"/>
          </a:xfrm>
          <a:prstGeom prst="wedgeEllipseCallout">
            <a:avLst>
              <a:gd name="adj1" fmla="val -19168"/>
              <a:gd name="adj2" fmla="val -12709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“Show </a:t>
            </a:r>
            <a:r>
              <a:rPr lang="en-US" sz="1400" dirty="0" err="1">
                <a:solidFill>
                  <a:schemeClr val="tx1"/>
                </a:solidFill>
              </a:rPr>
              <a:t>Heatmap</a:t>
            </a:r>
            <a:r>
              <a:rPr lang="en-US" sz="1400" dirty="0">
                <a:solidFill>
                  <a:schemeClr val="tx1"/>
                </a:solidFill>
              </a:rPr>
              <a:t>” and then clicking on “Search” for the same example, one can see the Malaria cases as </a:t>
            </a:r>
            <a:r>
              <a:rPr lang="en-US" sz="1400" dirty="0" err="1">
                <a:solidFill>
                  <a:schemeClr val="tx1"/>
                </a:solidFill>
              </a:rPr>
              <a:t>heatmap</a:t>
            </a:r>
            <a:r>
              <a:rPr lang="en-US" sz="1400" dirty="0">
                <a:solidFill>
                  <a:schemeClr val="tx1"/>
                </a:solidFill>
              </a:rPr>
              <a:t>; </a:t>
            </a:r>
            <a:r>
              <a:rPr lang="en-US" sz="1400" dirty="0" err="1">
                <a:solidFill>
                  <a:schemeClr val="tx1"/>
                </a:solidFill>
              </a:rPr>
              <a:t>heatmap</a:t>
            </a:r>
            <a:r>
              <a:rPr lang="en-US" sz="1400" dirty="0">
                <a:solidFill>
                  <a:schemeClr val="tx1"/>
                </a:solidFill>
              </a:rPr>
              <a:t> basically tells about the concentration of cases in a particular area</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26" y="3651870"/>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90537" y="3311928"/>
            <a:ext cx="867831" cy="19802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36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64B5-00E7-4CF6-A6FF-2BA2CC200B9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FA5EF3B5-470B-43F0-8665-B4C0D9DD28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286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3528" y="55743"/>
            <a:ext cx="4032448" cy="262054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5220072" y="1662367"/>
            <a:ext cx="2903510" cy="2027833"/>
          </a:xfrm>
          <a:prstGeom prst="wedgeEllipseCallout">
            <a:avLst>
              <a:gd name="adj1" fmla="val -78158"/>
              <a:gd name="adj2" fmla="val -5040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“Event Alerts” part contains the list of “Event Alerts” generated by various S / P form user / district / state / national level user by “Event Alert Form”</a:t>
            </a:r>
          </a:p>
        </p:txBody>
      </p:sp>
    </p:spTree>
    <p:extLst>
      <p:ext uri="{BB962C8B-B14F-4D97-AF65-F5344CB8AC3E}">
        <p14:creationId xmlns:p14="http://schemas.microsoft.com/office/powerpoint/2010/main" val="145181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72000" y="23598"/>
            <a:ext cx="4032448" cy="262054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161815" y="2661180"/>
            <a:ext cx="4767075" cy="1782777"/>
          </a:xfrm>
          <a:prstGeom prst="wedgeEllipseCallout">
            <a:avLst>
              <a:gd name="adj1" fmla="val 49224"/>
              <a:gd name="adj2" fmla="val -13325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“Health Condition Alerts” part contains the list of “Health Condition Alerts” generated automatically when the number of laboratory confirmed cases of a particular disease crosses the predefined ‘threshold’ for that disease</a:t>
            </a:r>
          </a:p>
        </p:txBody>
      </p:sp>
    </p:spTree>
    <p:extLst>
      <p:ext uri="{BB962C8B-B14F-4D97-AF65-F5344CB8AC3E}">
        <p14:creationId xmlns:p14="http://schemas.microsoft.com/office/powerpoint/2010/main" val="321580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2012" y="2787774"/>
            <a:ext cx="8424936" cy="23042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3491880" y="484661"/>
            <a:ext cx="5976664" cy="2027833"/>
          </a:xfrm>
          <a:prstGeom prst="wedgeEllipseCallout">
            <a:avLst>
              <a:gd name="adj1" fmla="val -19952"/>
              <a:gd name="adj2" fmla="val 6206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“EWS Outbreak Summary ” part contains the list of “Outbreaks” ongoing / completed; the outbreaks are initiated when the DSU / SSU / CSU user convert an Event Alert or Health Condition Alert in to “Outbreak” based on the preliminary information provided by the MOIC / IDSP Nodal officer of the health facility on preliminary investigation </a:t>
            </a:r>
          </a:p>
        </p:txBody>
      </p:sp>
    </p:spTree>
    <p:extLst>
      <p:ext uri="{BB962C8B-B14F-4D97-AF65-F5344CB8AC3E}">
        <p14:creationId xmlns:p14="http://schemas.microsoft.com/office/powerpoint/2010/main" val="70065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0" y="1923678"/>
            <a:ext cx="4176464" cy="738664"/>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pPr algn="ctr"/>
            <a:r>
              <a:rPr lang="en-US" sz="1400" dirty="0"/>
              <a:t>We have already discussed about these components in “Event Alert and outbreak investigation” presentation in details</a:t>
            </a:r>
          </a:p>
        </p:txBody>
      </p:sp>
    </p:spTree>
    <p:extLst>
      <p:ext uri="{BB962C8B-B14F-4D97-AF65-F5344CB8AC3E}">
        <p14:creationId xmlns:p14="http://schemas.microsoft.com/office/powerpoint/2010/main" val="2631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FDF92-85C9-452A-AF07-C6A0BFA4C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0" y="0"/>
            <a:ext cx="9015360" cy="5143500"/>
          </a:xfrm>
          <a:prstGeom prst="rect">
            <a:avLst/>
          </a:prstGeom>
        </p:spPr>
      </p:pic>
      <p:sp>
        <p:nvSpPr>
          <p:cNvPr id="4" name="Oval Callout 4">
            <a:extLst>
              <a:ext uri="{FF2B5EF4-FFF2-40B4-BE49-F238E27FC236}">
                <a16:creationId xmlns:a16="http://schemas.microsoft.com/office/drawing/2014/main" id="{971BC019-3BBF-4FFD-A465-354E10297965}"/>
              </a:ext>
            </a:extLst>
          </p:cNvPr>
          <p:cNvSpPr/>
          <p:nvPr/>
        </p:nvSpPr>
        <p:spPr>
          <a:xfrm>
            <a:off x="-540568" y="3898922"/>
            <a:ext cx="5616624" cy="1224136"/>
          </a:xfrm>
          <a:prstGeom prst="wedgeEllipseCallout">
            <a:avLst>
              <a:gd name="adj1" fmla="val -3175"/>
              <a:gd name="adj2" fmla="val -18230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third tab is </a:t>
            </a:r>
          </a:p>
          <a:p>
            <a:pPr algn="ctr"/>
            <a:r>
              <a:rPr lang="en-US" sz="1400" dirty="0">
                <a:solidFill>
                  <a:schemeClr val="tx1"/>
                </a:solidFill>
              </a:rPr>
              <a:t>“Reporting Summary” which shows the summary of reporting by various S/P/L form facilities and users</a:t>
            </a:r>
          </a:p>
        </p:txBody>
      </p:sp>
      <p:sp>
        <p:nvSpPr>
          <p:cNvPr id="5" name="Oval Callout 4">
            <a:extLst>
              <a:ext uri="{FF2B5EF4-FFF2-40B4-BE49-F238E27FC236}">
                <a16:creationId xmlns:a16="http://schemas.microsoft.com/office/drawing/2014/main" id="{CBA34699-BD20-44C2-8E8D-A4901BF03016}"/>
              </a:ext>
            </a:extLst>
          </p:cNvPr>
          <p:cNvSpPr/>
          <p:nvPr/>
        </p:nvSpPr>
        <p:spPr>
          <a:xfrm>
            <a:off x="5076056" y="3878480"/>
            <a:ext cx="4676240" cy="1224136"/>
          </a:xfrm>
          <a:prstGeom prst="wedgeEllipseCallout">
            <a:avLst>
              <a:gd name="adj1" fmla="val -38726"/>
              <a:gd name="adj2" fmla="val -16865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Clicking on any of the 3 boxes will divert to ‘Consolidated Reporting Summary Status’ report</a:t>
            </a:r>
          </a:p>
        </p:txBody>
      </p:sp>
    </p:spTree>
    <p:extLst>
      <p:ext uri="{BB962C8B-B14F-4D97-AF65-F5344CB8AC3E}">
        <p14:creationId xmlns:p14="http://schemas.microsoft.com/office/powerpoint/2010/main" val="28210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2BBCD-77DA-4322-BBE9-06EB11C97DAE}"/>
              </a:ext>
            </a:extLst>
          </p:cNvPr>
          <p:cNvPicPr>
            <a:picLocks noChangeAspect="1"/>
          </p:cNvPicPr>
          <p:nvPr/>
        </p:nvPicPr>
        <p:blipFill>
          <a:blip r:embed="rId2"/>
          <a:stretch>
            <a:fillRect/>
          </a:stretch>
        </p:blipFill>
        <p:spPr>
          <a:xfrm>
            <a:off x="457200" y="-20538"/>
            <a:ext cx="8229600" cy="5143500"/>
          </a:xfrm>
          <a:prstGeom prst="rect">
            <a:avLst/>
          </a:prstGeom>
        </p:spPr>
      </p:pic>
      <p:sp>
        <p:nvSpPr>
          <p:cNvPr id="3" name="Oval Callout 4">
            <a:extLst>
              <a:ext uri="{FF2B5EF4-FFF2-40B4-BE49-F238E27FC236}">
                <a16:creationId xmlns:a16="http://schemas.microsoft.com/office/drawing/2014/main" id="{AAC353C5-C229-4B55-885A-C5E63478C0C5}"/>
              </a:ext>
            </a:extLst>
          </p:cNvPr>
          <p:cNvSpPr/>
          <p:nvPr/>
        </p:nvSpPr>
        <p:spPr>
          <a:xfrm>
            <a:off x="3527376" y="3898826"/>
            <a:ext cx="5797152" cy="1224136"/>
          </a:xfrm>
          <a:prstGeom prst="wedgeEllipseCallout">
            <a:avLst>
              <a:gd name="adj1" fmla="val -37219"/>
              <a:gd name="adj2" fmla="val -7849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‘Consolidated Reporting Summary Status’ Report shows the consolidated reporting status across districts, for the selected periodicity (with selected data range), selected facility types and selected form</a:t>
            </a:r>
          </a:p>
        </p:txBody>
      </p:sp>
    </p:spTree>
    <p:extLst>
      <p:ext uri="{BB962C8B-B14F-4D97-AF65-F5344CB8AC3E}">
        <p14:creationId xmlns:p14="http://schemas.microsoft.com/office/powerpoint/2010/main" val="6505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6" name="Text Placeholder 5"/>
          <p:cNvSpPr>
            <a:spLocks noGrp="1"/>
          </p:cNvSpPr>
          <p:nvPr>
            <p:ph type="body" idx="1"/>
          </p:nvPr>
        </p:nvSpPr>
        <p:spPr/>
        <p:txBody>
          <a:bodyPr/>
          <a:lstStyle/>
          <a:p>
            <a:r>
              <a:rPr lang="en-US" dirty="0"/>
              <a:t>Reports</a:t>
            </a:r>
          </a:p>
        </p:txBody>
      </p:sp>
      <p:sp>
        <p:nvSpPr>
          <p:cNvPr id="7" name="Content Placeholder 6"/>
          <p:cNvSpPr>
            <a:spLocks noGrp="1"/>
          </p:cNvSpPr>
          <p:nvPr>
            <p:ph sz="half" idx="2"/>
          </p:nvPr>
        </p:nvSpPr>
        <p:spPr/>
        <p:txBody>
          <a:bodyPr>
            <a:normAutofit fontScale="77500" lnSpcReduction="20000"/>
          </a:bodyPr>
          <a:lstStyle/>
          <a:p>
            <a:r>
              <a:rPr lang="en-US" dirty="0"/>
              <a:t>Main Dashboard</a:t>
            </a:r>
          </a:p>
          <a:p>
            <a:r>
              <a:rPr lang="en-US" dirty="0"/>
              <a:t>Disease Summary</a:t>
            </a:r>
          </a:p>
          <a:p>
            <a:r>
              <a:rPr lang="en-US" dirty="0"/>
              <a:t>Reporting Summary Dashboard</a:t>
            </a:r>
          </a:p>
          <a:p>
            <a:r>
              <a:rPr lang="en-US" dirty="0"/>
              <a:t>S form Report Status</a:t>
            </a:r>
          </a:p>
          <a:p>
            <a:r>
              <a:rPr lang="en-US" dirty="0"/>
              <a:t>Disease Summary Dashboard</a:t>
            </a:r>
          </a:p>
          <a:p>
            <a:r>
              <a:rPr lang="en-US" dirty="0"/>
              <a:t>Suspected Cases Form Summary</a:t>
            </a:r>
          </a:p>
          <a:p>
            <a:r>
              <a:rPr lang="en-US" dirty="0"/>
              <a:t>Presumptive Cases Form Summary</a:t>
            </a:r>
          </a:p>
          <a:p>
            <a:r>
              <a:rPr lang="en-US" dirty="0"/>
              <a:t>Laboratory Cases Form Summary</a:t>
            </a:r>
          </a:p>
          <a:p>
            <a:r>
              <a:rPr lang="en-US" dirty="0"/>
              <a:t>Patient History Report</a:t>
            </a:r>
          </a:p>
          <a:p>
            <a:r>
              <a:rPr lang="en-US" dirty="0"/>
              <a:t>Lab Performance Report</a:t>
            </a:r>
          </a:p>
          <a:p>
            <a:endParaRPr lang="en-US" dirty="0"/>
          </a:p>
        </p:txBody>
      </p:sp>
      <p:sp>
        <p:nvSpPr>
          <p:cNvPr id="8" name="Text Placeholder 7"/>
          <p:cNvSpPr>
            <a:spLocks noGrp="1"/>
          </p:cNvSpPr>
          <p:nvPr>
            <p:ph type="body" sz="quarter" idx="3"/>
          </p:nvPr>
        </p:nvSpPr>
        <p:spPr/>
        <p:txBody>
          <a:bodyPr/>
          <a:lstStyle/>
          <a:p>
            <a:r>
              <a:rPr lang="en-US" dirty="0"/>
              <a:t>View Map</a:t>
            </a:r>
          </a:p>
        </p:txBody>
      </p:sp>
      <p:sp>
        <p:nvSpPr>
          <p:cNvPr id="9" name="Content Placeholder 8"/>
          <p:cNvSpPr>
            <a:spLocks noGrp="1"/>
          </p:cNvSpPr>
          <p:nvPr>
            <p:ph sz="quarter" idx="4"/>
          </p:nvPr>
        </p:nvSpPr>
        <p:spPr/>
        <p:txBody>
          <a:bodyPr/>
          <a:lstStyle/>
          <a:p>
            <a:r>
              <a:rPr lang="en-US" dirty="0"/>
              <a:t>Search Facility</a:t>
            </a:r>
          </a:p>
          <a:p>
            <a:r>
              <a:rPr lang="en-US" dirty="0"/>
              <a:t>View (Health) Conditions / Data</a:t>
            </a:r>
          </a:p>
          <a:p>
            <a:pPr lvl="1"/>
            <a:r>
              <a:rPr lang="en-US" dirty="0"/>
              <a:t>Map with Marker</a:t>
            </a:r>
          </a:p>
          <a:p>
            <a:pPr lvl="1"/>
            <a:r>
              <a:rPr lang="en-US" dirty="0"/>
              <a:t>Map with Heat map</a:t>
            </a:r>
          </a:p>
        </p:txBody>
      </p:sp>
    </p:spTree>
    <p:extLst>
      <p:ext uri="{BB962C8B-B14F-4D97-AF65-F5344CB8AC3E}">
        <p14:creationId xmlns:p14="http://schemas.microsoft.com/office/powerpoint/2010/main" val="430212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B1EC3-E894-473B-B799-326100360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3" y="0"/>
            <a:ext cx="8993313" cy="5143500"/>
          </a:xfrm>
          <a:prstGeom prst="rect">
            <a:avLst/>
          </a:prstGeom>
        </p:spPr>
      </p:pic>
      <p:sp>
        <p:nvSpPr>
          <p:cNvPr id="4" name="Oval Callout 4">
            <a:extLst>
              <a:ext uri="{FF2B5EF4-FFF2-40B4-BE49-F238E27FC236}">
                <a16:creationId xmlns:a16="http://schemas.microsoft.com/office/drawing/2014/main" id="{4327E2F4-1433-4083-91FE-1659917B10C8}"/>
              </a:ext>
            </a:extLst>
          </p:cNvPr>
          <p:cNvSpPr/>
          <p:nvPr/>
        </p:nvSpPr>
        <p:spPr>
          <a:xfrm>
            <a:off x="-540568" y="3898922"/>
            <a:ext cx="5616624" cy="1224136"/>
          </a:xfrm>
          <a:prstGeom prst="wedgeEllipseCallout">
            <a:avLst>
              <a:gd name="adj1" fmla="val 4339"/>
              <a:gd name="adj2" fmla="val -18301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4</a:t>
            </a:r>
            <a:r>
              <a:rPr lang="en-US" sz="1400" baseline="30000" dirty="0">
                <a:solidFill>
                  <a:schemeClr val="tx1"/>
                </a:solidFill>
              </a:rPr>
              <a:t>th</a:t>
            </a:r>
            <a:r>
              <a:rPr lang="en-US" sz="1400" dirty="0">
                <a:solidFill>
                  <a:schemeClr val="tx1"/>
                </a:solidFill>
              </a:rPr>
              <a:t> tab is </a:t>
            </a:r>
          </a:p>
          <a:p>
            <a:pPr algn="ctr"/>
            <a:r>
              <a:rPr lang="en-US" sz="1400" dirty="0">
                <a:solidFill>
                  <a:schemeClr val="tx1"/>
                </a:solidFill>
              </a:rPr>
              <a:t>“Event Alerts” which shows the summary of events generated for the state</a:t>
            </a:r>
          </a:p>
        </p:txBody>
      </p:sp>
      <p:sp>
        <p:nvSpPr>
          <p:cNvPr id="5" name="Oval Callout 4">
            <a:extLst>
              <a:ext uri="{FF2B5EF4-FFF2-40B4-BE49-F238E27FC236}">
                <a16:creationId xmlns:a16="http://schemas.microsoft.com/office/drawing/2014/main" id="{4FD1B2CB-796E-4E23-A132-E7726F131C8F}"/>
              </a:ext>
            </a:extLst>
          </p:cNvPr>
          <p:cNvSpPr/>
          <p:nvPr/>
        </p:nvSpPr>
        <p:spPr>
          <a:xfrm>
            <a:off x="5076056" y="3878480"/>
            <a:ext cx="4676240" cy="1224136"/>
          </a:xfrm>
          <a:prstGeom prst="wedgeEllipseCallout">
            <a:avLst>
              <a:gd name="adj1" fmla="val -38726"/>
              <a:gd name="adj2" fmla="val -16865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Clicking on any of the 4 boxes will divert to ‘Event Alert Summary’ page</a:t>
            </a:r>
          </a:p>
        </p:txBody>
      </p:sp>
    </p:spTree>
    <p:extLst>
      <p:ext uri="{BB962C8B-B14F-4D97-AF65-F5344CB8AC3E}">
        <p14:creationId xmlns:p14="http://schemas.microsoft.com/office/powerpoint/2010/main" val="22036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B40635-8F95-458D-8A46-54AFEA88906D}"/>
              </a:ext>
            </a:extLst>
          </p:cNvPr>
          <p:cNvPicPr>
            <a:picLocks noChangeAspect="1"/>
          </p:cNvPicPr>
          <p:nvPr/>
        </p:nvPicPr>
        <p:blipFill>
          <a:blip r:embed="rId2"/>
          <a:stretch>
            <a:fillRect/>
          </a:stretch>
        </p:blipFill>
        <p:spPr>
          <a:xfrm>
            <a:off x="457200" y="0"/>
            <a:ext cx="8229600" cy="5143500"/>
          </a:xfrm>
          <a:prstGeom prst="rect">
            <a:avLst/>
          </a:prstGeom>
        </p:spPr>
      </p:pic>
      <p:sp>
        <p:nvSpPr>
          <p:cNvPr id="3" name="Oval Callout 4">
            <a:extLst>
              <a:ext uri="{FF2B5EF4-FFF2-40B4-BE49-F238E27FC236}">
                <a16:creationId xmlns:a16="http://schemas.microsoft.com/office/drawing/2014/main" id="{3DCD3E3B-1FEE-47C4-A347-722B9CB24B47}"/>
              </a:ext>
            </a:extLst>
          </p:cNvPr>
          <p:cNvSpPr/>
          <p:nvPr/>
        </p:nvSpPr>
        <p:spPr>
          <a:xfrm>
            <a:off x="4427984" y="17382"/>
            <a:ext cx="5616624" cy="1224136"/>
          </a:xfrm>
          <a:prstGeom prst="wedgeEllipseCallout">
            <a:avLst>
              <a:gd name="adj1" fmla="val -35810"/>
              <a:gd name="adj2" fmla="val 10394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‘Event Alert Summary’ page will give summary of various Event Alerts across districts; one can click on district or number to drill down further</a:t>
            </a:r>
          </a:p>
        </p:txBody>
      </p:sp>
    </p:spTree>
    <p:extLst>
      <p:ext uri="{BB962C8B-B14F-4D97-AF65-F5344CB8AC3E}">
        <p14:creationId xmlns:p14="http://schemas.microsoft.com/office/powerpoint/2010/main" val="9780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34E5-B205-4A81-8D06-EE945D9944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2AD2AB-2FC4-4283-94DA-D09526D6D2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C54A4-3F4D-4F52-8F23-227B82D9C505}"/>
              </a:ext>
            </a:extLst>
          </p:cNvPr>
          <p:cNvPicPr>
            <a:picLocks noChangeAspect="1"/>
          </p:cNvPicPr>
          <p:nvPr/>
        </p:nvPicPr>
        <p:blipFill>
          <a:blip r:embed="rId2"/>
          <a:stretch>
            <a:fillRect/>
          </a:stretch>
        </p:blipFill>
        <p:spPr>
          <a:xfrm>
            <a:off x="457200" y="0"/>
            <a:ext cx="8229600" cy="5143500"/>
          </a:xfrm>
          <a:prstGeom prst="rect">
            <a:avLst/>
          </a:prstGeom>
        </p:spPr>
      </p:pic>
      <p:sp>
        <p:nvSpPr>
          <p:cNvPr id="5" name="Oval Callout 4">
            <a:extLst>
              <a:ext uri="{FF2B5EF4-FFF2-40B4-BE49-F238E27FC236}">
                <a16:creationId xmlns:a16="http://schemas.microsoft.com/office/drawing/2014/main" id="{3B8FD1C7-D1ED-43E3-A502-F80FAB379F79}"/>
              </a:ext>
            </a:extLst>
          </p:cNvPr>
          <p:cNvSpPr/>
          <p:nvPr/>
        </p:nvSpPr>
        <p:spPr>
          <a:xfrm>
            <a:off x="-468560" y="3713386"/>
            <a:ext cx="5616624" cy="1224136"/>
          </a:xfrm>
          <a:prstGeom prst="wedgeEllipseCallout">
            <a:avLst>
              <a:gd name="adj1" fmla="val 4339"/>
              <a:gd name="adj2" fmla="val -18301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5</a:t>
            </a:r>
            <a:r>
              <a:rPr lang="en-US" sz="1400" baseline="30000" dirty="0">
                <a:solidFill>
                  <a:schemeClr val="tx1"/>
                </a:solidFill>
              </a:rPr>
              <a:t>th</a:t>
            </a:r>
            <a:r>
              <a:rPr lang="en-US" sz="1400" dirty="0">
                <a:solidFill>
                  <a:schemeClr val="tx1"/>
                </a:solidFill>
              </a:rPr>
              <a:t> tab is </a:t>
            </a:r>
          </a:p>
          <a:p>
            <a:pPr algn="ctr"/>
            <a:r>
              <a:rPr lang="en-US" sz="1400" dirty="0">
                <a:solidFill>
                  <a:schemeClr val="tx1"/>
                </a:solidFill>
              </a:rPr>
              <a:t>“Rural Reporting” which shows the summary of villages, their mapping status with Subcenters and Reporting status of S form cases from the villages</a:t>
            </a:r>
          </a:p>
        </p:txBody>
      </p:sp>
    </p:spTree>
    <p:extLst>
      <p:ext uri="{BB962C8B-B14F-4D97-AF65-F5344CB8AC3E}">
        <p14:creationId xmlns:p14="http://schemas.microsoft.com/office/powerpoint/2010/main" val="40275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So this was the “Main Dashboard” for state level users</a:t>
            </a:r>
          </a:p>
          <a:p>
            <a:r>
              <a:rPr lang="en-US" dirty="0"/>
              <a:t>District level users don’t have this report currently</a:t>
            </a:r>
          </a:p>
          <a:p>
            <a:r>
              <a:rPr lang="en-US" dirty="0"/>
              <a:t>Basically, Main Dashboard provided summary total at state level; upon clicking a particular box one can dive in more details after being diverted to other reports / pages</a:t>
            </a:r>
          </a:p>
        </p:txBody>
      </p:sp>
    </p:spTree>
    <p:extLst>
      <p:ext uri="{BB962C8B-B14F-4D97-AF65-F5344CB8AC3E}">
        <p14:creationId xmlns:p14="http://schemas.microsoft.com/office/powerpoint/2010/main" val="1427847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108520" y="433686"/>
            <a:ext cx="3240360" cy="522137"/>
          </a:xfrm>
          <a:prstGeom prst="wedgeEllipseCallout">
            <a:avLst>
              <a:gd name="adj1" fmla="val 53365"/>
              <a:gd name="adj2" fmla="val 20548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Let’s click on </a:t>
            </a:r>
          </a:p>
          <a:p>
            <a:pPr algn="ctr"/>
            <a:r>
              <a:rPr lang="en-US" sz="1400" dirty="0">
                <a:solidFill>
                  <a:schemeClr val="tx1"/>
                </a:solidFill>
              </a:rPr>
              <a:t>“Disease Summary”</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053" y="161260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1" name="Picture 3" descr="D:\IHIP Coordinator\Study Material IHIP\Gujarat State Training IHIP 3-4 Apr 2019\screenshot for admin pp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549643"/>
            <a:ext cx="8963827" cy="4044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val Callout 4"/>
          <p:cNvSpPr/>
          <p:nvPr/>
        </p:nvSpPr>
        <p:spPr>
          <a:xfrm>
            <a:off x="3059832" y="4371950"/>
            <a:ext cx="3240360" cy="522137"/>
          </a:xfrm>
          <a:prstGeom prst="wedgeEllipseCallout">
            <a:avLst>
              <a:gd name="adj1" fmla="val -23917"/>
              <a:gd name="adj2" fmla="val -9501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receive the List of Diseases</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01191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0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827584" y="1275606"/>
            <a:ext cx="3888432" cy="666153"/>
          </a:xfrm>
          <a:prstGeom prst="wedgeEllipseCallout">
            <a:avLst>
              <a:gd name="adj1" fmla="val 12859"/>
              <a:gd name="adj2" fmla="val 26352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diseases in the yellow indicates that the IHIP website has the data of these diseases</a:t>
            </a:r>
          </a:p>
        </p:txBody>
      </p:sp>
    </p:spTree>
    <p:extLst>
      <p:ext uri="{BB962C8B-B14F-4D97-AF65-F5344CB8AC3E}">
        <p14:creationId xmlns:p14="http://schemas.microsoft.com/office/powerpoint/2010/main" val="146842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solidFill>
            <a:schemeClr val="bg1"/>
          </a:solidFill>
          <a:ln>
            <a:noFill/>
          </a:ln>
          <a:extLst/>
        </p:spPr>
      </p:pic>
      <p:sp>
        <p:nvSpPr>
          <p:cNvPr id="4" name="Oval Callout 3"/>
          <p:cNvSpPr/>
          <p:nvPr/>
        </p:nvSpPr>
        <p:spPr>
          <a:xfrm>
            <a:off x="1364076" y="1399933"/>
            <a:ext cx="3600400" cy="666153"/>
          </a:xfrm>
          <a:prstGeom prst="wedgeEllipseCallout">
            <a:avLst>
              <a:gd name="adj1" fmla="val -20871"/>
              <a:gd name="adj2" fmla="val 20972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Select the disease/s for which you want to see the summary</a:t>
            </a:r>
          </a:p>
        </p:txBody>
      </p:sp>
      <p:sp>
        <p:nvSpPr>
          <p:cNvPr id="5" name="Oval Callout 4"/>
          <p:cNvSpPr/>
          <p:nvPr/>
        </p:nvSpPr>
        <p:spPr>
          <a:xfrm>
            <a:off x="5690430" y="180902"/>
            <a:ext cx="3240360" cy="522137"/>
          </a:xfrm>
          <a:prstGeom prst="wedgeEllipseCallout">
            <a:avLst>
              <a:gd name="adj1" fmla="val -1791"/>
              <a:gd name="adj2" fmla="val 8209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change the period as required</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357068"/>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32942" y="936348"/>
            <a:ext cx="2880320" cy="476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30062" y="932883"/>
            <a:ext cx="4361315" cy="476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a:off x="539552" y="-133380"/>
            <a:ext cx="5585723" cy="867592"/>
          </a:xfrm>
          <a:prstGeom prst="wedgeEllipseCallout">
            <a:avLst>
              <a:gd name="adj1" fmla="val -1791"/>
              <a:gd name="adj2" fmla="val 7251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user filters like “District”, “Sub District” and Health Facility to get a District specific / </a:t>
            </a:r>
          </a:p>
          <a:p>
            <a:pPr algn="ctr"/>
            <a:r>
              <a:rPr lang="en-US" sz="1400" dirty="0">
                <a:solidFill>
                  <a:schemeClr val="tx1"/>
                </a:solidFill>
              </a:rPr>
              <a:t>Sub District specific / Facility specific report</a:t>
            </a:r>
          </a:p>
        </p:txBody>
      </p:sp>
    </p:spTree>
    <p:extLst>
      <p:ext uri="{BB962C8B-B14F-4D97-AF65-F5344CB8AC3E}">
        <p14:creationId xmlns:p14="http://schemas.microsoft.com/office/powerpoint/2010/main" val="11637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2"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2" fill="hold" grpId="0" nodeType="afterEffect">
                                  <p:stCondLst>
                                    <p:cond delay="1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1" fill="hold" grpId="0" nodeType="withEffect">
                                  <p:stCondLst>
                                    <p:cond delay="15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50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1695322" y="935458"/>
            <a:ext cx="3240360" cy="522137"/>
          </a:xfrm>
          <a:prstGeom prst="wedgeEllipseCallout">
            <a:avLst>
              <a:gd name="adj1" fmla="val -46685"/>
              <a:gd name="adj2" fmla="val 13185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Number of cases</a:t>
            </a:r>
          </a:p>
        </p:txBody>
      </p:sp>
      <p:sp>
        <p:nvSpPr>
          <p:cNvPr id="5" name="Oval Callout 4"/>
          <p:cNvSpPr/>
          <p:nvPr/>
        </p:nvSpPr>
        <p:spPr>
          <a:xfrm>
            <a:off x="2267744" y="1563638"/>
            <a:ext cx="2664296" cy="1368153"/>
          </a:xfrm>
          <a:prstGeom prst="wedgeEllipseCallout">
            <a:avLst>
              <a:gd name="adj1" fmla="val -39181"/>
              <a:gd name="adj2" fmla="val 6835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diagram of number of cases week wise (you may select week wise or month wise as per the requirement)</a:t>
            </a:r>
          </a:p>
        </p:txBody>
      </p:sp>
      <p:sp>
        <p:nvSpPr>
          <p:cNvPr id="6" name="Oval Callout 5"/>
          <p:cNvSpPr/>
          <p:nvPr/>
        </p:nvSpPr>
        <p:spPr>
          <a:xfrm>
            <a:off x="4896036" y="1340702"/>
            <a:ext cx="3240360" cy="522137"/>
          </a:xfrm>
          <a:prstGeom prst="wedgeEllipseCallout">
            <a:avLst>
              <a:gd name="adj1" fmla="val 2057"/>
              <a:gd name="adj2" fmla="val 1079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Pathogen distribution in Pie diagram</a:t>
            </a:r>
          </a:p>
        </p:txBody>
      </p:sp>
      <p:sp>
        <p:nvSpPr>
          <p:cNvPr id="7" name="Rectangle 6"/>
          <p:cNvSpPr/>
          <p:nvPr/>
        </p:nvSpPr>
        <p:spPr>
          <a:xfrm>
            <a:off x="4896036" y="2166554"/>
            <a:ext cx="3564396" cy="2637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43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1"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19460" name="Picture 4" descr="D:\IHIP Coordinator\Study Material IHIP\Gujarat State Training IHIP 3-4 Apr 2019\screenshot for admin ppt\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28" y="244"/>
            <a:ext cx="8563344" cy="51435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Oval Callout 5"/>
          <p:cNvSpPr/>
          <p:nvPr/>
        </p:nvSpPr>
        <p:spPr>
          <a:xfrm>
            <a:off x="4932040" y="1275606"/>
            <a:ext cx="3240360" cy="522137"/>
          </a:xfrm>
          <a:prstGeom prst="wedgeEllipseCallout">
            <a:avLst>
              <a:gd name="adj1" fmla="val 27069"/>
              <a:gd name="adj2" fmla="val 9404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Cases on Map</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3623" y="210194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00150"/>
            <a:ext cx="8229600" cy="3675855"/>
          </a:xfrm>
        </p:spPr>
        <p:txBody>
          <a:bodyPr>
            <a:normAutofit/>
          </a:bodyPr>
          <a:lstStyle/>
          <a:p>
            <a:r>
              <a:rPr lang="en-US" dirty="0"/>
              <a:t>For Factual data entry, type or copy-paste </a:t>
            </a:r>
            <a:r>
              <a:rPr lang="en-US" dirty="0">
                <a:hlinkClick r:id="rId2"/>
              </a:rPr>
              <a:t>https://ihiptraining.in//idsp/#!/login</a:t>
            </a:r>
            <a:r>
              <a:rPr lang="en-US" dirty="0"/>
              <a:t> in URL in the web browser</a:t>
            </a:r>
          </a:p>
          <a:p>
            <a:r>
              <a:rPr lang="en-US" dirty="0"/>
              <a:t>Here, for demonstration purpose, we will be using Learning Platform which is </a:t>
            </a:r>
            <a:r>
              <a:rPr lang="en-US" dirty="0">
                <a:hlinkClick r:id="rId3"/>
              </a:rPr>
              <a:t>http://ihip</a:t>
            </a:r>
            <a:r>
              <a:rPr lang="en-US" dirty="0">
                <a:hlinkClick r:id="rId4"/>
              </a:rPr>
              <a:t>training.in</a:t>
            </a:r>
            <a:r>
              <a:rPr lang="en-US" dirty="0">
                <a:hlinkClick r:id="rId3"/>
              </a:rPr>
              <a:t>/idsp/#!/login</a:t>
            </a:r>
            <a:r>
              <a:rPr lang="en-US" dirty="0"/>
              <a:t> </a:t>
            </a:r>
          </a:p>
          <a:p>
            <a:endParaRPr lang="en-US" dirty="0"/>
          </a:p>
        </p:txBody>
      </p:sp>
    </p:spTree>
    <p:extLst>
      <p:ext uri="{BB962C8B-B14F-4D97-AF65-F5344CB8AC3E}">
        <p14:creationId xmlns:p14="http://schemas.microsoft.com/office/powerpoint/2010/main" val="26020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0538"/>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23528" y="2787774"/>
            <a:ext cx="2664296" cy="1068950"/>
          </a:xfrm>
          <a:prstGeom prst="wedgeEllipseCallout">
            <a:avLst>
              <a:gd name="adj1" fmla="val 78438"/>
              <a:gd name="adj2" fmla="val -764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the cases on map in a clustered manner</a:t>
            </a:r>
          </a:p>
        </p:txBody>
      </p:sp>
      <p:sp>
        <p:nvSpPr>
          <p:cNvPr id="5" name="Oval Callout 4"/>
          <p:cNvSpPr/>
          <p:nvPr/>
        </p:nvSpPr>
        <p:spPr>
          <a:xfrm>
            <a:off x="2195736" y="0"/>
            <a:ext cx="3240360" cy="522137"/>
          </a:xfrm>
          <a:prstGeom prst="wedgeEllipseCallout">
            <a:avLst>
              <a:gd name="adj1" fmla="val -68811"/>
              <a:gd name="adj2" fmla="val 10598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 to zoom in</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98787">
            <a:off x="1469906" y="771548"/>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1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23528" y="2787774"/>
            <a:ext cx="2664296" cy="1068950"/>
          </a:xfrm>
          <a:prstGeom prst="wedgeEllipseCallout">
            <a:avLst>
              <a:gd name="adj1" fmla="val 78438"/>
              <a:gd name="adj2" fmla="val -764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you zoom in, the big clusters break in to smaller clusters</a:t>
            </a:r>
          </a:p>
        </p:txBody>
      </p:sp>
      <p:sp>
        <p:nvSpPr>
          <p:cNvPr id="5" name="Oval Callout 4"/>
          <p:cNvSpPr/>
          <p:nvPr/>
        </p:nvSpPr>
        <p:spPr>
          <a:xfrm>
            <a:off x="1367644" y="123478"/>
            <a:ext cx="3240360" cy="792088"/>
          </a:xfrm>
          <a:prstGeom prst="wedgeEllipseCallout">
            <a:avLst>
              <a:gd name="adj1" fmla="val 11037"/>
              <a:gd name="adj2" fmla="val 18163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any small cluster; here let’s take an example of cluster of 2 cases only</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7420" y="198602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107504" y="2738830"/>
            <a:ext cx="2664296" cy="1068950"/>
          </a:xfrm>
          <a:prstGeom prst="wedgeEllipseCallout">
            <a:avLst>
              <a:gd name="adj1" fmla="val 71418"/>
              <a:gd name="adj2" fmla="val -18049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the details of one case</a:t>
            </a:r>
          </a:p>
        </p:txBody>
      </p:sp>
      <p:sp>
        <p:nvSpPr>
          <p:cNvPr id="7" name="Oval Callout 6"/>
          <p:cNvSpPr/>
          <p:nvPr/>
        </p:nvSpPr>
        <p:spPr>
          <a:xfrm>
            <a:off x="6156176" y="3075806"/>
            <a:ext cx="2664296" cy="1068950"/>
          </a:xfrm>
          <a:prstGeom prst="wedgeEllipseCallout">
            <a:avLst>
              <a:gd name="adj1" fmla="val -78785"/>
              <a:gd name="adj2" fmla="val -24893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To see all of the 2 cases in cluster, click on “View all 2 cases”</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843558"/>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D:\IHIP Coordinator\Study Material IHIP\Gujarat State Training IHIP 3-4 Apr 2019\screenshot for admin ppt\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553611"/>
            <a:ext cx="8963827" cy="20362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367644" y="123478"/>
            <a:ext cx="3240360" cy="792088"/>
          </a:xfrm>
          <a:prstGeom prst="wedgeEllipseCallout">
            <a:avLst>
              <a:gd name="adj1" fmla="val -30971"/>
              <a:gd name="adj2" fmla="val 23672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some details of both the cases in a new tab</a:t>
            </a:r>
          </a:p>
        </p:txBody>
      </p:sp>
      <p:sp>
        <p:nvSpPr>
          <p:cNvPr id="6" name="Oval Callout 5"/>
          <p:cNvSpPr/>
          <p:nvPr/>
        </p:nvSpPr>
        <p:spPr>
          <a:xfrm>
            <a:off x="4427984" y="4144756"/>
            <a:ext cx="2664296" cy="1068950"/>
          </a:xfrm>
          <a:prstGeom prst="wedgeEllipseCallout">
            <a:avLst>
              <a:gd name="adj1" fmla="val -176676"/>
              <a:gd name="adj2" fmla="val -19060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this Right Arrow to get more details of the cases</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031" y="259253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9" name="Picture 3" descr="D:\IHIP Coordinator\Study Material IHIP\Gujarat State Training IHIP 3-4 Apr 2019\screenshot for admin ppt\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474925"/>
            <a:ext cx="8963827" cy="2193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27584" y="2139702"/>
            <a:ext cx="4104456"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1367644" y="123478"/>
            <a:ext cx="3240360" cy="792088"/>
          </a:xfrm>
          <a:prstGeom prst="wedgeEllipseCallout">
            <a:avLst>
              <a:gd name="adj1" fmla="val -13334"/>
              <a:gd name="adj2" fmla="val 19999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get some more details of the cases</a:t>
            </a:r>
          </a:p>
        </p:txBody>
      </p:sp>
    </p:spTree>
    <p:extLst>
      <p:ext uri="{BB962C8B-B14F-4D97-AF65-F5344CB8AC3E}">
        <p14:creationId xmlns:p14="http://schemas.microsoft.com/office/powerpoint/2010/main" val="15333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23555" name="Picture 3" descr="D:\IHIP Coordinator\Study Material IHIP\Gujarat State Training IHIP 3-4 Apr 2019\screenshot for admin ppt\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2" y="10147"/>
            <a:ext cx="9056876"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299269" y="1470119"/>
            <a:ext cx="3240360" cy="522137"/>
          </a:xfrm>
          <a:prstGeom prst="wedgeEllipseCallout">
            <a:avLst>
              <a:gd name="adj1" fmla="val 25145"/>
              <a:gd name="adj2" fmla="val 16966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Line List of the Cases</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6447" y="2523629"/>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6870696" y="195486"/>
            <a:ext cx="1620180" cy="522137"/>
          </a:xfrm>
          <a:prstGeom prst="wedgeEllipseCallout">
            <a:avLst>
              <a:gd name="adj1" fmla="val -17504"/>
              <a:gd name="adj2" fmla="val 12389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List of the Cases</a:t>
            </a:r>
          </a:p>
        </p:txBody>
      </p:sp>
      <p:sp>
        <p:nvSpPr>
          <p:cNvPr id="5" name="Oval Callout 4"/>
          <p:cNvSpPr/>
          <p:nvPr/>
        </p:nvSpPr>
        <p:spPr>
          <a:xfrm>
            <a:off x="5250516" y="0"/>
            <a:ext cx="1620180" cy="717623"/>
          </a:xfrm>
          <a:prstGeom prst="wedgeEllipseCallout">
            <a:avLst>
              <a:gd name="adj1" fmla="val -52778"/>
              <a:gd name="adj2" fmla="val 6652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download the Line List</a:t>
            </a:r>
          </a:p>
        </p:txBody>
      </p:sp>
    </p:spTree>
    <p:extLst>
      <p:ext uri="{BB962C8B-B14F-4D97-AF65-F5344CB8AC3E}">
        <p14:creationId xmlns:p14="http://schemas.microsoft.com/office/powerpoint/2010/main" val="308705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932040" y="1203598"/>
            <a:ext cx="3240360" cy="652980"/>
          </a:xfrm>
          <a:prstGeom prst="wedgeEllipseCallout">
            <a:avLst>
              <a:gd name="adj1" fmla="val 28672"/>
              <a:gd name="adj2" fmla="val 1656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week wise distribution of cases in Numbers only</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249974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84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699792" y="2556800"/>
            <a:ext cx="3240360" cy="1008112"/>
          </a:xfrm>
          <a:prstGeom prst="wedgeEllipseCallout">
            <a:avLst>
              <a:gd name="adj1" fmla="val 453"/>
              <a:gd name="adj2" fmla="val -984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Week wise distribution of cases in Numbers with further distribution in </a:t>
            </a:r>
          </a:p>
          <a:p>
            <a:pPr algn="ctr"/>
            <a:r>
              <a:rPr lang="en-US" sz="1400" dirty="0">
                <a:solidFill>
                  <a:schemeClr val="tx1"/>
                </a:solidFill>
              </a:rPr>
              <a:t>P cases and L cases</a:t>
            </a:r>
          </a:p>
        </p:txBody>
      </p:sp>
      <p:sp>
        <p:nvSpPr>
          <p:cNvPr id="5" name="Oval Callout 4"/>
          <p:cNvSpPr/>
          <p:nvPr/>
        </p:nvSpPr>
        <p:spPr>
          <a:xfrm>
            <a:off x="2051720" y="267494"/>
            <a:ext cx="2016224" cy="522137"/>
          </a:xfrm>
          <a:prstGeom prst="wedgeEllipseCallout">
            <a:avLst>
              <a:gd name="adj1" fmla="val -78019"/>
              <a:gd name="adj2" fmla="val 602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export the data</a:t>
            </a:r>
          </a:p>
        </p:txBody>
      </p:sp>
    </p:spTree>
    <p:extLst>
      <p:ext uri="{BB962C8B-B14F-4D97-AF65-F5344CB8AC3E}">
        <p14:creationId xmlns:p14="http://schemas.microsoft.com/office/powerpoint/2010/main" val="5183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5947"/>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403648" y="915566"/>
            <a:ext cx="3240360" cy="720080"/>
          </a:xfrm>
          <a:prstGeom prst="wedgeEllipseCallout">
            <a:avLst>
              <a:gd name="adj1" fmla="val -70414"/>
              <a:gd name="adj2" fmla="val -15777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click on “Print” to get the pdf or print of the report displayed below</a:t>
            </a:r>
          </a:p>
        </p:txBody>
      </p:sp>
    </p:spTree>
    <p:extLst>
      <p:ext uri="{BB962C8B-B14F-4D97-AF65-F5344CB8AC3E}">
        <p14:creationId xmlns:p14="http://schemas.microsoft.com/office/powerpoint/2010/main" val="31465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a:t>We’ll first start with various Reports available for monitoring by District level / State level users under “Reports” Menu followed by “View Map” menu</a:t>
            </a:r>
          </a:p>
          <a:p>
            <a:r>
              <a:rPr lang="en-US" dirty="0"/>
              <a:t>We’ll take example of State level user ID to understand the same; the features remain the same for district level with some minor differences in some reports and restriction to data access depending upon the area of authority</a:t>
            </a:r>
          </a:p>
          <a:p>
            <a:endParaRPr lang="en-US" dirty="0"/>
          </a:p>
        </p:txBody>
      </p:sp>
    </p:spTree>
    <p:extLst>
      <p:ext uri="{BB962C8B-B14F-4D97-AF65-F5344CB8AC3E}">
        <p14:creationId xmlns:p14="http://schemas.microsoft.com/office/powerpoint/2010/main" val="3858529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“Disease summary” report basically shows the data of Laboratory confirmed cases only</a:t>
            </a:r>
          </a:p>
          <a:p>
            <a:r>
              <a:rPr lang="en-US" dirty="0"/>
              <a:t>Similarly, district level user can see that “Disease Summary” data of his/her district with flexibility to select “Sub District” / “Health Facility” / “From Date” and “To Date”</a:t>
            </a:r>
          </a:p>
          <a:p>
            <a:r>
              <a:rPr lang="en-US" dirty="0"/>
              <a:t>They can see the data of all the Lab confirmed cases  who resides in that district and who visited any of the health facilities of the district or any other district of the state in the specified time period</a:t>
            </a:r>
          </a:p>
        </p:txBody>
      </p:sp>
    </p:spTree>
    <p:extLst>
      <p:ext uri="{BB962C8B-B14F-4D97-AF65-F5344CB8AC3E}">
        <p14:creationId xmlns:p14="http://schemas.microsoft.com/office/powerpoint/2010/main" val="34653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835" y="1868408"/>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08520" y="433686"/>
            <a:ext cx="3744416" cy="522137"/>
          </a:xfrm>
          <a:prstGeom prst="wedgeEllipseCallout">
            <a:avLst>
              <a:gd name="adj1" fmla="val 39298"/>
              <a:gd name="adj2" fmla="val 24528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“Reporting Summary Dashboard”</a:t>
            </a:r>
          </a:p>
        </p:txBody>
      </p:sp>
    </p:spTree>
    <p:extLst>
      <p:ext uri="{BB962C8B-B14F-4D97-AF65-F5344CB8AC3E}">
        <p14:creationId xmlns:p14="http://schemas.microsoft.com/office/powerpoint/2010/main" val="368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45696" y="761888"/>
            <a:ext cx="6984776" cy="523220"/>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pPr algn="ctr"/>
            <a:r>
              <a:rPr lang="en-US" sz="1400" dirty="0"/>
              <a:t>By default, it will show the ‘Date’ wise reporting status of the P form users in last 2 weeks for all the districts</a:t>
            </a:r>
          </a:p>
        </p:txBody>
      </p:sp>
      <p:sp>
        <p:nvSpPr>
          <p:cNvPr id="3" name="Right Arrow 2"/>
          <p:cNvSpPr/>
          <p:nvPr/>
        </p:nvSpPr>
        <p:spPr>
          <a:xfrm>
            <a:off x="-2844824" y="4227934"/>
            <a:ext cx="2699792" cy="771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Scroll on right side</a:t>
            </a:r>
          </a:p>
        </p:txBody>
      </p:sp>
    </p:spTree>
    <p:extLst>
      <p:ext uri="{BB962C8B-B14F-4D97-AF65-F5344CB8AC3E}">
        <p14:creationId xmlns:p14="http://schemas.microsoft.com/office/powerpoint/2010/main" val="41976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63" presetClass="path" presetSubtype="0" accel="50000" decel="50000" fill="hold" grpId="0" nodeType="afterEffect">
                                  <p:stCondLst>
                                    <p:cond delay="2500"/>
                                  </p:stCondLst>
                                  <p:childTnLst>
                                    <p:animMotion origin="layout" path="M -0.16216 0.00895 L 0.97569 0.00895 " pathEditMode="relative" rAng="0" ptsTypes="AA">
                                      <p:cBhvr>
                                        <p:cTn id="10" dur="2000" fill="hold"/>
                                        <p:tgtEl>
                                          <p:spTgt spid="3"/>
                                        </p:tgtEl>
                                        <p:attrNameLst>
                                          <p:attrName>ppt_x</p:attrName>
                                          <p:attrName>ppt_y</p:attrName>
                                        </p:attrNameLst>
                                      </p:cBhvr>
                                      <p:rCtr x="568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6660232" y="21878"/>
            <a:ext cx="2848828" cy="1203598"/>
          </a:xfrm>
          <a:prstGeom prst="wedgeEllipseCallout">
            <a:avLst>
              <a:gd name="adj1" fmla="val -16117"/>
              <a:gd name="adj2" fmla="val 8305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will also get the district wise reporting trend line on the right end as well</a:t>
            </a:r>
          </a:p>
        </p:txBody>
      </p:sp>
      <p:sp>
        <p:nvSpPr>
          <p:cNvPr id="5" name="Rectangle 4"/>
          <p:cNvSpPr/>
          <p:nvPr/>
        </p:nvSpPr>
        <p:spPr>
          <a:xfrm>
            <a:off x="7524329" y="1635646"/>
            <a:ext cx="764792" cy="273630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1475656" y="1005898"/>
            <a:ext cx="3168352" cy="395400"/>
          </a:xfrm>
          <a:prstGeom prst="wedgeEllipseCallout">
            <a:avLst>
              <a:gd name="adj1" fmla="val 3346"/>
              <a:gd name="adj2" fmla="val -12433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here</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232" y="54940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4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2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22240"/>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7664" y="739229"/>
            <a:ext cx="7344816" cy="738664"/>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pPr algn="ctr"/>
            <a:r>
              <a:rPr lang="en-US" sz="1400" dirty="0"/>
              <a:t>Selecting “Last 3 Months”, the page will display ‘Week’ wise reporting status of the P form users in last 3 months for each district; for higher timelines as well, the week wise reporting status will be displayed; one can also choose From Date and To Date by clicking on “By Date Range”</a:t>
            </a:r>
          </a:p>
        </p:txBody>
      </p:sp>
    </p:spTree>
    <p:extLst>
      <p:ext uri="{BB962C8B-B14F-4D97-AF65-F5344CB8AC3E}">
        <p14:creationId xmlns:p14="http://schemas.microsoft.com/office/powerpoint/2010/main" val="3710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2267744" y="-236562"/>
            <a:ext cx="2848828" cy="1203598"/>
          </a:xfrm>
          <a:prstGeom prst="wedgeEllipseCallout">
            <a:avLst>
              <a:gd name="adj1" fmla="val -76300"/>
              <a:gd name="adj2" fmla="val 7883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select one or more districts from “Districts” filter</a:t>
            </a:r>
          </a:p>
        </p:txBody>
      </p:sp>
      <p:sp>
        <p:nvSpPr>
          <p:cNvPr id="7" name="Rectangle 6"/>
          <p:cNvSpPr/>
          <p:nvPr/>
        </p:nvSpPr>
        <p:spPr>
          <a:xfrm>
            <a:off x="35496" y="1347614"/>
            <a:ext cx="1512168" cy="324036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1979712" y="2752414"/>
            <a:ext cx="3600400" cy="395400"/>
          </a:xfrm>
          <a:prstGeom prst="wedgeEllipseCallout">
            <a:avLst>
              <a:gd name="adj1" fmla="val -74818"/>
              <a:gd name="adj2" fmla="val -17572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select ‘</a:t>
            </a:r>
            <a:r>
              <a:rPr lang="en-US" sz="1400" dirty="0" err="1">
                <a:solidFill>
                  <a:schemeClr val="tx1"/>
                </a:solidFill>
              </a:rPr>
              <a:t>Belagavi</a:t>
            </a:r>
            <a:r>
              <a:rPr lang="en-US" sz="1400" dirty="0">
                <a:solidFill>
                  <a:schemeClr val="tx1"/>
                </a:solidFill>
              </a:rPr>
              <a:t>’ district</a:t>
            </a:r>
          </a:p>
        </p:txBody>
      </p:sp>
      <p:pic>
        <p:nvPicPr>
          <p:cNvPr id="9" name="Picture 8"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80" y="217171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2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5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443252" y="-50982"/>
            <a:ext cx="2848828" cy="1203598"/>
          </a:xfrm>
          <a:prstGeom prst="wedgeEllipseCallout">
            <a:avLst>
              <a:gd name="adj1" fmla="val -38367"/>
              <a:gd name="adj2" fmla="val 7106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page displays </a:t>
            </a:r>
          </a:p>
          <a:p>
            <a:pPr algn="ctr"/>
            <a:r>
              <a:rPr lang="en-US" sz="1400" dirty="0">
                <a:solidFill>
                  <a:schemeClr val="tx1"/>
                </a:solidFill>
              </a:rPr>
              <a:t>Sub District wise reporting status of </a:t>
            </a:r>
            <a:r>
              <a:rPr lang="en-US" sz="1400" dirty="0" err="1">
                <a:solidFill>
                  <a:schemeClr val="tx1"/>
                </a:solidFill>
              </a:rPr>
              <a:t>Belagavi</a:t>
            </a:r>
            <a:r>
              <a:rPr lang="en-US" sz="1400" dirty="0">
                <a:solidFill>
                  <a:schemeClr val="tx1"/>
                </a:solidFill>
              </a:rPr>
              <a:t> district</a:t>
            </a:r>
          </a:p>
        </p:txBody>
      </p:sp>
    </p:spTree>
    <p:extLst>
      <p:ext uri="{BB962C8B-B14F-4D97-AF65-F5344CB8AC3E}">
        <p14:creationId xmlns:p14="http://schemas.microsoft.com/office/powerpoint/2010/main" val="20327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4817"/>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1979712" y="699542"/>
            <a:ext cx="2848828" cy="864096"/>
          </a:xfrm>
          <a:prstGeom prst="wedgeEllipseCallout">
            <a:avLst>
              <a:gd name="adj1" fmla="val -64315"/>
              <a:gd name="adj2" fmla="val -849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change the Form Type as per the report requirement</a:t>
            </a:r>
          </a:p>
        </p:txBody>
      </p:sp>
      <p:sp>
        <p:nvSpPr>
          <p:cNvPr id="5" name="Oval Callout 4"/>
          <p:cNvSpPr/>
          <p:nvPr/>
        </p:nvSpPr>
        <p:spPr>
          <a:xfrm>
            <a:off x="5292080" y="748863"/>
            <a:ext cx="3600400" cy="395400"/>
          </a:xfrm>
          <a:prstGeom prst="wedgeEllipseCallout">
            <a:avLst>
              <a:gd name="adj1" fmla="val 2817"/>
              <a:gd name="adj2" fmla="val 244747"/>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here</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910" y="1954851"/>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2" y="843558"/>
            <a:ext cx="1368152" cy="43204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96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2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solidFill>
            <a:schemeClr val="bg1"/>
          </a:solidFill>
          <a:ln>
            <a:noFill/>
          </a:ln>
          <a:extLst/>
        </p:spPr>
      </p:pic>
      <p:sp>
        <p:nvSpPr>
          <p:cNvPr id="4" name="Oval Callout 3"/>
          <p:cNvSpPr/>
          <p:nvPr/>
        </p:nvSpPr>
        <p:spPr>
          <a:xfrm>
            <a:off x="4572000" y="4155926"/>
            <a:ext cx="3816424" cy="987574"/>
          </a:xfrm>
          <a:prstGeom prst="wedgeEllipseCallout">
            <a:avLst>
              <a:gd name="adj1" fmla="val -79553"/>
              <a:gd name="adj2" fmla="val -7276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see the list of all the health facilities, the users of the which ‘submitted’ the concerned form on the ‘selected’ date</a:t>
            </a:r>
          </a:p>
        </p:txBody>
      </p:sp>
      <p:sp>
        <p:nvSpPr>
          <p:cNvPr id="5" name="Rectangle 4"/>
          <p:cNvSpPr/>
          <p:nvPr/>
        </p:nvSpPr>
        <p:spPr>
          <a:xfrm>
            <a:off x="1835696" y="292894"/>
            <a:ext cx="684076" cy="21602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39072" y="592324"/>
            <a:ext cx="1401080" cy="39525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6164684" y="195486"/>
            <a:ext cx="3600400" cy="695695"/>
          </a:xfrm>
          <a:prstGeom prst="wedgeEllipseCallout">
            <a:avLst>
              <a:gd name="adj1" fmla="val 10224"/>
              <a:gd name="adj2" fmla="val 9260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download the excel file by clicking on “print”</a:t>
            </a:r>
          </a:p>
        </p:txBody>
      </p:sp>
    </p:spTree>
    <p:extLst>
      <p:ext uri="{BB962C8B-B14F-4D97-AF65-F5344CB8AC3E}">
        <p14:creationId xmlns:p14="http://schemas.microsoft.com/office/powerpoint/2010/main" val="57679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2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4584"/>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39072" y="592324"/>
            <a:ext cx="1401080" cy="82729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2738872" y="3219822"/>
            <a:ext cx="3600400" cy="1456160"/>
          </a:xfrm>
          <a:prstGeom prst="wedgeEllipseCallout">
            <a:avLst>
              <a:gd name="adj1" fmla="val 24333"/>
              <a:gd name="adj2" fmla="val -18473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change the status to “Not Submitted” and get the list of the facilities which did not submitted the form on that selected date</a:t>
            </a:r>
          </a:p>
        </p:txBody>
      </p:sp>
    </p:spTree>
    <p:extLst>
      <p:ext uri="{BB962C8B-B14F-4D97-AF65-F5344CB8AC3E}">
        <p14:creationId xmlns:p14="http://schemas.microsoft.com/office/powerpoint/2010/main" val="11738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2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66" y="-26705"/>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9552" y="2067694"/>
            <a:ext cx="1872208" cy="1477328"/>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After typing the relevant link in the URL, you will come to the  “Sign In” page</a:t>
            </a:r>
          </a:p>
        </p:txBody>
      </p:sp>
    </p:spTree>
    <p:extLst>
      <p:ext uri="{BB962C8B-B14F-4D97-AF65-F5344CB8AC3E}">
        <p14:creationId xmlns:p14="http://schemas.microsoft.com/office/powerpoint/2010/main" val="248833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 can similarly view “Reporting Summary Dashboard” report for different types of users (S/P/L form user) for their sub districts with flexibility to select “Sub District” &amp; different time periods</a:t>
            </a:r>
          </a:p>
        </p:txBody>
      </p:sp>
    </p:spTree>
    <p:extLst>
      <p:ext uri="{BB962C8B-B14F-4D97-AF65-F5344CB8AC3E}">
        <p14:creationId xmlns:p14="http://schemas.microsoft.com/office/powerpoint/2010/main" val="1674170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835" y="2101701"/>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08520" y="666979"/>
            <a:ext cx="3744416" cy="522137"/>
          </a:xfrm>
          <a:prstGeom prst="wedgeEllipseCallout">
            <a:avLst>
              <a:gd name="adj1" fmla="val 39298"/>
              <a:gd name="adj2" fmla="val 24528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“S form Reporting Status”</a:t>
            </a:r>
          </a:p>
        </p:txBody>
      </p:sp>
    </p:spTree>
    <p:extLst>
      <p:ext uri="{BB962C8B-B14F-4D97-AF65-F5344CB8AC3E}">
        <p14:creationId xmlns:p14="http://schemas.microsoft.com/office/powerpoint/2010/main" val="41162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descr="D:\IHIP Coordinator\Study Material IHIP\Gujarat State Training IHIP 3-4 Apr 2019\screenshot for admin ppt\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015778"/>
            <a:ext cx="8963827" cy="3111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475656" y="3003798"/>
            <a:ext cx="4536504"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896" y="3558654"/>
            <a:ext cx="295232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3846800" y="-182834"/>
            <a:ext cx="3101464" cy="1203598"/>
          </a:xfrm>
          <a:prstGeom prst="wedgeEllipseCallout">
            <a:avLst>
              <a:gd name="adj1" fmla="val -80312"/>
              <a:gd name="adj2" fmla="val 21706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filters are given from district up to village level; but selection of up to Health Facility is a must</a:t>
            </a:r>
          </a:p>
        </p:txBody>
      </p:sp>
    </p:spTree>
    <p:extLst>
      <p:ext uri="{BB962C8B-B14F-4D97-AF65-F5344CB8AC3E}">
        <p14:creationId xmlns:p14="http://schemas.microsoft.com/office/powerpoint/2010/main" val="10124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3" name="Picture 3" descr="D:\IHIP Coordinator\Study Material IHIP\Gujarat State Training IHIP 3-4 Apr 2019\screenshot for admin ppt\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 y="1052512"/>
            <a:ext cx="8201025" cy="3038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588224" y="1563638"/>
            <a:ext cx="2046220"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3419872" y="-182834"/>
            <a:ext cx="3528392" cy="1386432"/>
          </a:xfrm>
          <a:prstGeom prst="wedgeEllipseCallout">
            <a:avLst>
              <a:gd name="adj1" fmla="val 46602"/>
              <a:gd name="adj2" fmla="val 748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 example, you must have to select any one PHC (or any health facility having Health Sub </a:t>
            </a:r>
            <a:r>
              <a:rPr lang="en-US" sz="1400" dirty="0" err="1">
                <a:solidFill>
                  <a:schemeClr val="tx1"/>
                </a:solidFill>
              </a:rPr>
              <a:t>Centres</a:t>
            </a:r>
            <a:r>
              <a:rPr lang="en-US" sz="1400" dirty="0">
                <a:solidFill>
                  <a:schemeClr val="tx1"/>
                </a:solidFill>
              </a:rPr>
              <a:t> under it) to get this report</a:t>
            </a:r>
          </a:p>
        </p:txBody>
      </p:sp>
    </p:spTree>
    <p:extLst>
      <p:ext uri="{BB962C8B-B14F-4D97-AF65-F5344CB8AC3E}">
        <p14:creationId xmlns:p14="http://schemas.microsoft.com/office/powerpoint/2010/main" val="4646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3" name="Picture 3" descr="D:\IHIP Coordinator\Study Material IHIP\Gujarat State Training IHIP 3-4 Apr 2019\screenshot for admin ppt\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 y="1052512"/>
            <a:ext cx="8201025" cy="3038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2094630"/>
            <a:ext cx="1800200" cy="621135"/>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3419872" y="-182834"/>
            <a:ext cx="3528392" cy="1386432"/>
          </a:xfrm>
          <a:prstGeom prst="wedgeEllipseCallout">
            <a:avLst>
              <a:gd name="adj1" fmla="val -84055"/>
              <a:gd name="adj2" fmla="val 1234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If you want to get the report of a specific Sub Center then you can also select the Sub Center of a selected Health Facility</a:t>
            </a:r>
          </a:p>
        </p:txBody>
      </p:sp>
      <p:sp>
        <p:nvSpPr>
          <p:cNvPr id="7" name="Rectangle 6"/>
          <p:cNvSpPr/>
          <p:nvPr/>
        </p:nvSpPr>
        <p:spPr>
          <a:xfrm>
            <a:off x="2555776" y="2094631"/>
            <a:ext cx="1800200" cy="162924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5436096" y="2715765"/>
            <a:ext cx="3528392" cy="2250529"/>
          </a:xfrm>
          <a:prstGeom prst="wedgeEllipseCallout">
            <a:avLst>
              <a:gd name="adj1" fmla="val -90174"/>
              <a:gd name="adj2" fmla="val -2746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get the village list which is under that Health Sub Center; you may select one or more; in this example we will not select any village, in this case it will give reporting status of the Sub Center for all the villages under the Sub Center</a:t>
            </a:r>
          </a:p>
        </p:txBody>
      </p:sp>
    </p:spTree>
    <p:extLst>
      <p:ext uri="{BB962C8B-B14F-4D97-AF65-F5344CB8AC3E}">
        <p14:creationId xmlns:p14="http://schemas.microsoft.com/office/powerpoint/2010/main" val="20241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2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2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866" name="Picture 2" descr="D:\IHIP Coordinator\Study Material IHIP\Gujarat State Training IHIP 3-4 Apr 2019\screenshot for admin ppt\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216"/>
            <a:ext cx="9144000" cy="4155068"/>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6067276" y="-170633"/>
            <a:ext cx="3528392" cy="1797771"/>
          </a:xfrm>
          <a:prstGeom prst="wedgeEllipseCallout">
            <a:avLst>
              <a:gd name="adj1" fmla="val -45901"/>
              <a:gd name="adj2" fmla="val 6907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you can see that, the report is showing the Reporting Status of S form for all the villages under the selected Sub Center for the latest month - Date wise; </a:t>
            </a:r>
          </a:p>
        </p:txBody>
      </p:sp>
      <p:sp>
        <p:nvSpPr>
          <p:cNvPr id="7" name="Oval Callout 6"/>
          <p:cNvSpPr/>
          <p:nvPr/>
        </p:nvSpPr>
        <p:spPr>
          <a:xfrm>
            <a:off x="1475656" y="1425069"/>
            <a:ext cx="1926214" cy="1146681"/>
          </a:xfrm>
          <a:prstGeom prst="wedgeEllipseCallout">
            <a:avLst>
              <a:gd name="adj1" fmla="val -66780"/>
              <a:gd name="adj2" fmla="val -243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92D050"/>
                </a:solidFill>
              </a:rPr>
              <a:t>One may change the month using “Previous” and “Next” buttons</a:t>
            </a:r>
          </a:p>
        </p:txBody>
      </p:sp>
    </p:spTree>
    <p:extLst>
      <p:ext uri="{BB962C8B-B14F-4D97-AF65-F5344CB8AC3E}">
        <p14:creationId xmlns:p14="http://schemas.microsoft.com/office/powerpoint/2010/main" val="41268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866" name="Picture 2" descr="D:\IHIP Coordinator\Study Material IHIP\Gujarat State Training IHIP 3-4 Apr 2019\screenshot for admin ppt\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216"/>
            <a:ext cx="9144000" cy="4155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23928" y="0"/>
            <a:ext cx="4284476" cy="307777"/>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400" dirty="0"/>
              <a:t>Let’s understand the report interpretation by illustration</a:t>
            </a:r>
          </a:p>
        </p:txBody>
      </p:sp>
      <p:sp>
        <p:nvSpPr>
          <p:cNvPr id="8" name="Oval Callout 7"/>
          <p:cNvSpPr/>
          <p:nvPr/>
        </p:nvSpPr>
        <p:spPr>
          <a:xfrm>
            <a:off x="6732239" y="4011910"/>
            <a:ext cx="2592289" cy="1224136"/>
          </a:xfrm>
          <a:prstGeom prst="wedgeEllipseCallout">
            <a:avLst>
              <a:gd name="adj1" fmla="val -13018"/>
              <a:gd name="adj2" fmla="val -13597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 indicates that the Health Worker did not uploaded S form for 1</a:t>
            </a:r>
            <a:r>
              <a:rPr lang="en-US" sz="1400" baseline="30000" dirty="0">
                <a:solidFill>
                  <a:schemeClr val="tx1"/>
                </a:solidFill>
              </a:rPr>
              <a:t>st</a:t>
            </a:r>
            <a:r>
              <a:rPr lang="en-US" sz="1400" dirty="0">
                <a:solidFill>
                  <a:schemeClr val="tx1"/>
                </a:solidFill>
              </a:rPr>
              <a:t> May for </a:t>
            </a:r>
            <a:r>
              <a:rPr lang="en-US" sz="1400" dirty="0" err="1">
                <a:solidFill>
                  <a:schemeClr val="tx1"/>
                </a:solidFill>
              </a:rPr>
              <a:t>Wandal</a:t>
            </a:r>
            <a:r>
              <a:rPr lang="en-US" sz="1400" dirty="0">
                <a:solidFill>
                  <a:schemeClr val="tx1"/>
                </a:solidFill>
              </a:rPr>
              <a:t> village of </a:t>
            </a:r>
            <a:r>
              <a:rPr lang="en-US" sz="1400" dirty="0" err="1">
                <a:solidFill>
                  <a:schemeClr val="tx1"/>
                </a:solidFill>
              </a:rPr>
              <a:t>Vandala</a:t>
            </a:r>
            <a:r>
              <a:rPr lang="en-US" sz="1400" dirty="0">
                <a:solidFill>
                  <a:schemeClr val="tx1"/>
                </a:solidFill>
              </a:rPr>
              <a:t> HSC</a:t>
            </a:r>
          </a:p>
        </p:txBody>
      </p:sp>
      <p:sp>
        <p:nvSpPr>
          <p:cNvPr id="9" name="Oval Callout 8"/>
          <p:cNvSpPr/>
          <p:nvPr/>
        </p:nvSpPr>
        <p:spPr>
          <a:xfrm>
            <a:off x="6169372" y="279082"/>
            <a:ext cx="3155156" cy="1671112"/>
          </a:xfrm>
          <a:prstGeom prst="wedgeEllipseCallout">
            <a:avLst>
              <a:gd name="adj1" fmla="val -86175"/>
              <a:gd name="adj2" fmla="val 107830"/>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“4” indicates that the details or number of 4 cases uploaded in S form by Health Worker for </a:t>
            </a:r>
            <a:r>
              <a:rPr lang="en-US" sz="1400" dirty="0" err="1">
                <a:solidFill>
                  <a:schemeClr val="tx1"/>
                </a:solidFill>
              </a:rPr>
              <a:t>Kirshyal</a:t>
            </a:r>
            <a:r>
              <a:rPr lang="en-US" sz="1400" dirty="0">
                <a:solidFill>
                  <a:schemeClr val="tx1"/>
                </a:solidFill>
              </a:rPr>
              <a:t> village of </a:t>
            </a:r>
            <a:r>
              <a:rPr lang="en-US" sz="1400" dirty="0" err="1">
                <a:solidFill>
                  <a:schemeClr val="tx1"/>
                </a:solidFill>
              </a:rPr>
              <a:t>Vandala</a:t>
            </a:r>
            <a:r>
              <a:rPr lang="en-US" sz="1400" dirty="0">
                <a:solidFill>
                  <a:schemeClr val="tx1"/>
                </a:solidFill>
              </a:rPr>
              <a:t> HSC</a:t>
            </a:r>
          </a:p>
          <a:p>
            <a:pPr algn="ctr"/>
            <a:r>
              <a:rPr lang="en-US" sz="1400" dirty="0">
                <a:solidFill>
                  <a:schemeClr val="tx1"/>
                </a:solidFill>
              </a:rPr>
              <a:t> on 2</a:t>
            </a:r>
            <a:r>
              <a:rPr lang="en-US" sz="1400" baseline="30000" dirty="0">
                <a:solidFill>
                  <a:schemeClr val="tx1"/>
                </a:solidFill>
              </a:rPr>
              <a:t>nd</a:t>
            </a:r>
            <a:r>
              <a:rPr lang="en-US" sz="1400" dirty="0">
                <a:solidFill>
                  <a:schemeClr val="tx1"/>
                </a:solidFill>
              </a:rPr>
              <a:t> May</a:t>
            </a:r>
          </a:p>
        </p:txBody>
      </p:sp>
    </p:spTree>
    <p:extLst>
      <p:ext uri="{BB962C8B-B14F-4D97-AF65-F5344CB8AC3E}">
        <p14:creationId xmlns:p14="http://schemas.microsoft.com/office/powerpoint/2010/main" val="7637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7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7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 can similarly view “S form Reporting Status” report for different village/s under different Sub Center under different Health Facilities (having Sub Centers under them) of different sub districts under the district with flexibility of changing the month-year</a:t>
            </a:r>
          </a:p>
        </p:txBody>
      </p:sp>
    </p:spTree>
    <p:extLst>
      <p:ext uri="{BB962C8B-B14F-4D97-AF65-F5344CB8AC3E}">
        <p14:creationId xmlns:p14="http://schemas.microsoft.com/office/powerpoint/2010/main" val="803803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835" y="2317725"/>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08520" y="883003"/>
            <a:ext cx="3744416" cy="522137"/>
          </a:xfrm>
          <a:prstGeom prst="wedgeEllipseCallout">
            <a:avLst>
              <a:gd name="adj1" fmla="val 39298"/>
              <a:gd name="adj2" fmla="val 24528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“Disease Summary Dashboard”</a:t>
            </a:r>
          </a:p>
        </p:txBody>
      </p:sp>
    </p:spTree>
    <p:extLst>
      <p:ext uri="{BB962C8B-B14F-4D97-AF65-F5344CB8AC3E}">
        <p14:creationId xmlns:p14="http://schemas.microsoft.com/office/powerpoint/2010/main" val="7918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1849"/>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35696" y="627534"/>
            <a:ext cx="6984776" cy="430887"/>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pPr algn="ctr"/>
            <a:r>
              <a:rPr lang="en-US" sz="1100" dirty="0"/>
              <a:t>The report basically gives disease wise frequency distribution table of total samples tested and positive cases; </a:t>
            </a:r>
          </a:p>
          <a:p>
            <a:pPr algn="ctr"/>
            <a:r>
              <a:rPr lang="en-US" sz="1100" dirty="0"/>
              <a:t>it also shows age and sex distribution of Positive cases</a:t>
            </a:r>
          </a:p>
        </p:txBody>
      </p:sp>
      <p:sp>
        <p:nvSpPr>
          <p:cNvPr id="5" name="Rectangle 4"/>
          <p:cNvSpPr/>
          <p:nvPr/>
        </p:nvSpPr>
        <p:spPr>
          <a:xfrm>
            <a:off x="3059832" y="1280006"/>
            <a:ext cx="1152128" cy="316395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11960" y="1280005"/>
            <a:ext cx="3240360" cy="316395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98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2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2859782"/>
            <a:ext cx="2880320" cy="2031325"/>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Now Let’s first log in through the State user;</a:t>
            </a:r>
          </a:p>
          <a:p>
            <a:r>
              <a:rPr lang="en-US" dirty="0">
                <a:solidFill>
                  <a:srgbClr val="002060"/>
                </a:solidFill>
              </a:rPr>
              <a:t>Write Username and Password in the relevant fields and enter the CAPTCHA; then click on “Sign In” button to log in</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771" y="459828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1849"/>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18943" y="339502"/>
            <a:ext cx="6480720" cy="36004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513" y="1275606"/>
            <a:ext cx="1368152" cy="295232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5403747" y="782379"/>
            <a:ext cx="3101464" cy="781259"/>
          </a:xfrm>
          <a:prstGeom prst="wedgeEllipseCallout">
            <a:avLst>
              <a:gd name="adj1" fmla="val -91368"/>
              <a:gd name="adj2" fmla="val -566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change the “Duration” from these filters</a:t>
            </a:r>
          </a:p>
        </p:txBody>
      </p:sp>
      <p:sp>
        <p:nvSpPr>
          <p:cNvPr id="8" name="Oval Callout 7"/>
          <p:cNvSpPr/>
          <p:nvPr/>
        </p:nvSpPr>
        <p:spPr>
          <a:xfrm>
            <a:off x="2843808" y="2643758"/>
            <a:ext cx="3101464" cy="781259"/>
          </a:xfrm>
          <a:prstGeom prst="wedgeEllipseCallout">
            <a:avLst>
              <a:gd name="adj1" fmla="val -91368"/>
              <a:gd name="adj2" fmla="val -566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select the district/s for which the report is required</a:t>
            </a:r>
          </a:p>
        </p:txBody>
      </p:sp>
    </p:spTree>
    <p:extLst>
      <p:ext uri="{BB962C8B-B14F-4D97-AF65-F5344CB8AC3E}">
        <p14:creationId xmlns:p14="http://schemas.microsoft.com/office/powerpoint/2010/main" val="20061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2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1849"/>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7504" y="339502"/>
            <a:ext cx="1512168" cy="36004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5403747" y="555526"/>
            <a:ext cx="3101464" cy="781259"/>
          </a:xfrm>
          <a:prstGeom prst="wedgeEllipseCallout">
            <a:avLst>
              <a:gd name="adj1" fmla="val -171441"/>
              <a:gd name="adj2" fmla="val -7256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also select the disease condition for which the report is required</a:t>
            </a:r>
          </a:p>
        </p:txBody>
      </p:sp>
    </p:spTree>
    <p:extLst>
      <p:ext uri="{BB962C8B-B14F-4D97-AF65-F5344CB8AC3E}">
        <p14:creationId xmlns:p14="http://schemas.microsoft.com/office/powerpoint/2010/main" val="13415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09" y="11849"/>
            <a:ext cx="9106380" cy="511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80312" y="1280005"/>
            <a:ext cx="1440160" cy="316395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4139952" y="555526"/>
            <a:ext cx="3317488" cy="781259"/>
          </a:xfrm>
          <a:prstGeom prst="wedgeEllipseCallout">
            <a:avLst>
              <a:gd name="adj1" fmla="val 70117"/>
              <a:gd name="adj2" fmla="val 4181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also see the trend line of Positive Cases (week wise)</a:t>
            </a:r>
          </a:p>
        </p:txBody>
      </p:sp>
    </p:spTree>
    <p:extLst>
      <p:ext uri="{BB962C8B-B14F-4D97-AF65-F5344CB8AC3E}">
        <p14:creationId xmlns:p14="http://schemas.microsoft.com/office/powerpoint/2010/main" val="378287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“Disease summary Dashboard” report shows cumulative aggregate data of Laboratory confirmed cases only</a:t>
            </a:r>
          </a:p>
          <a:p>
            <a:r>
              <a:rPr lang="en-US" dirty="0"/>
              <a:t>Similarly, district level user can see that “Disease Summary Dashboard” of their district with flexibility to select “Sub District” / “Health Facility” / different time periods</a:t>
            </a:r>
          </a:p>
          <a:p>
            <a:r>
              <a:rPr lang="en-US" dirty="0"/>
              <a:t>The aggregate data has all the Lab confirmed cases who resides in that district and who visited any of the health facilities of the district or even other district in the specified time period</a:t>
            </a:r>
          </a:p>
        </p:txBody>
      </p:sp>
    </p:spTree>
    <p:extLst>
      <p:ext uri="{BB962C8B-B14F-4D97-AF65-F5344CB8AC3E}">
        <p14:creationId xmlns:p14="http://schemas.microsoft.com/office/powerpoint/2010/main" val="1864077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533749"/>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67308" y="1099027"/>
            <a:ext cx="3919228" cy="522137"/>
          </a:xfrm>
          <a:prstGeom prst="wedgeEllipseCallout">
            <a:avLst>
              <a:gd name="adj1" fmla="val 35851"/>
              <a:gd name="adj2" fmla="val 24528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“Suspected Cases Form Summary”</a:t>
            </a:r>
          </a:p>
        </p:txBody>
      </p:sp>
    </p:spTree>
    <p:extLst>
      <p:ext uri="{BB962C8B-B14F-4D97-AF65-F5344CB8AC3E}">
        <p14:creationId xmlns:p14="http://schemas.microsoft.com/office/powerpoint/2010/main" val="11138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descr="D:\IHIP Coordinator\Study Material IHIP\Gujarat State Training IHIP 3-4 Apr 2019\screenshot for admin ppt\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035"/>
            <a:ext cx="9144000" cy="49214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13310" y="2229990"/>
            <a:ext cx="4536504"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50" y="2784846"/>
            <a:ext cx="5221522"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3995936" y="483518"/>
            <a:ext cx="3312368" cy="1203598"/>
          </a:xfrm>
          <a:prstGeom prst="wedgeEllipseCallout">
            <a:avLst>
              <a:gd name="adj1" fmla="val -70596"/>
              <a:gd name="adj2" fmla="val 944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filters are given from district up to village level; one can also select the required duration using “From Date” and “To Date”</a:t>
            </a:r>
          </a:p>
        </p:txBody>
      </p:sp>
    </p:spTree>
    <p:extLst>
      <p:ext uri="{BB962C8B-B14F-4D97-AF65-F5344CB8AC3E}">
        <p14:creationId xmlns:p14="http://schemas.microsoft.com/office/powerpoint/2010/main" val="40014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descr="D:\IHIP Coordinator\Study Material IHIP\Gujarat State Training IHIP 3-4 Apr 2019\screenshot for admin ppt\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035"/>
            <a:ext cx="9144000" cy="49214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3995936" y="483518"/>
            <a:ext cx="3312368" cy="1203598"/>
          </a:xfrm>
          <a:prstGeom prst="wedgeEllipseCallout">
            <a:avLst>
              <a:gd name="adj1" fmla="val -110868"/>
              <a:gd name="adj2" fmla="val 6587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page will come with “Include data from mobile app” being selected by default</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361" y="3075806"/>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5652120" y="1707853"/>
            <a:ext cx="3919228" cy="522137"/>
          </a:xfrm>
          <a:prstGeom prst="wedgeEllipseCallout">
            <a:avLst>
              <a:gd name="adj1" fmla="val -36775"/>
              <a:gd name="adj2" fmla="val 24366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“Search” for example</a:t>
            </a:r>
          </a:p>
        </p:txBody>
      </p:sp>
      <p:sp>
        <p:nvSpPr>
          <p:cNvPr id="10" name="Rectangle 9"/>
          <p:cNvSpPr/>
          <p:nvPr/>
        </p:nvSpPr>
        <p:spPr>
          <a:xfrm>
            <a:off x="-17915" y="1687116"/>
            <a:ext cx="1997627"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6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solidFill>
            <a:schemeClr val="bg1"/>
          </a:solidFill>
          <a:ln w="9525">
            <a:noFill/>
            <a:miter lim="800000"/>
            <a:headEnd/>
            <a:tailEnd/>
          </a:ln>
          <a:extLst/>
        </p:spPr>
      </p:pic>
      <p:sp>
        <p:nvSpPr>
          <p:cNvPr id="4" name="TextBox 3"/>
          <p:cNvSpPr txBox="1"/>
          <p:nvPr/>
        </p:nvSpPr>
        <p:spPr>
          <a:xfrm>
            <a:off x="2375248" y="-9948"/>
            <a:ext cx="6768752" cy="1169551"/>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400" dirty="0">
                <a:solidFill>
                  <a:srgbClr val="002060"/>
                </a:solidFill>
              </a:rPr>
              <a:t>The report shows the data in aggregate i.e. total number of cases entered through S form for the whole state (only those cases whose details entered through the Mobile app version); one can also get the summary of the S form cases for a particular district / sub district / a health facility / a sub center / village/s for the selected time period depending upon selection of different filters</a:t>
            </a:r>
          </a:p>
        </p:txBody>
      </p:sp>
      <p:sp>
        <p:nvSpPr>
          <p:cNvPr id="5" name="Oval Callout 4"/>
          <p:cNvSpPr/>
          <p:nvPr/>
        </p:nvSpPr>
        <p:spPr>
          <a:xfrm>
            <a:off x="611560" y="2034180"/>
            <a:ext cx="3248178" cy="936104"/>
          </a:xfrm>
          <a:prstGeom prst="wedgeEllipseCallout">
            <a:avLst>
              <a:gd name="adj1" fmla="val -45933"/>
              <a:gd name="adj2" fmla="val -242729"/>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By clicking on “Print” one can get the whole report in pdf which can be downloaded and printed</a:t>
            </a:r>
          </a:p>
        </p:txBody>
      </p:sp>
      <p:sp>
        <p:nvSpPr>
          <p:cNvPr id="6" name="Oval Callout 5"/>
          <p:cNvSpPr/>
          <p:nvPr/>
        </p:nvSpPr>
        <p:spPr>
          <a:xfrm>
            <a:off x="7596336" y="3114300"/>
            <a:ext cx="1872208" cy="504056"/>
          </a:xfrm>
          <a:prstGeom prst="wedgeEllipseCallout">
            <a:avLst>
              <a:gd name="adj1" fmla="val -76510"/>
              <a:gd name="adj2" fmla="val 1592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the number “21”</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565" y="339784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3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2" fill="hold" grpId="0" nodeType="afterEffect">
                                  <p:stCondLst>
                                    <p:cond delay="2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2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6999"/>
            <a:ext cx="9197444" cy="5171037"/>
          </a:xfrm>
          <a:prstGeom prst="rect">
            <a:avLst/>
          </a:prstGeom>
          <a:solidFill>
            <a:schemeClr val="bg1"/>
          </a:solidFill>
          <a:ln>
            <a:noFill/>
          </a:ln>
          <a:extLst/>
        </p:spPr>
      </p:pic>
      <p:sp>
        <p:nvSpPr>
          <p:cNvPr id="3" name="Rectangle 2"/>
          <p:cNvSpPr/>
          <p:nvPr/>
        </p:nvSpPr>
        <p:spPr>
          <a:xfrm>
            <a:off x="1115616" y="195486"/>
            <a:ext cx="7560840" cy="646331"/>
          </a:xfrm>
          <a:prstGeom prst="rect">
            <a:avLst/>
          </a:prstGeom>
          <a:solidFill>
            <a:schemeClr val="bg1"/>
          </a:solidFill>
          <a:ln>
            <a:solidFill>
              <a:schemeClr val="accent1">
                <a:shade val="50000"/>
              </a:schemeClr>
            </a:solidFill>
          </a:ln>
        </p:spPr>
        <p:txBody>
          <a:bodyPr wrap="square">
            <a:spAutoFit/>
          </a:bodyPr>
          <a:lstStyle/>
          <a:p>
            <a:r>
              <a:rPr lang="en-US" dirty="0">
                <a:solidFill>
                  <a:srgbClr val="002060"/>
                </a:solidFill>
              </a:rPr>
              <a:t>One will get the line-list of the reported Cases for the selected Syndrome; one can download the excel file of the line list by clicking on “Print”</a:t>
            </a:r>
          </a:p>
        </p:txBody>
      </p:sp>
    </p:spTree>
    <p:extLst>
      <p:ext uri="{BB962C8B-B14F-4D97-AF65-F5344CB8AC3E}">
        <p14:creationId xmlns:p14="http://schemas.microsoft.com/office/powerpoint/2010/main" val="641641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solidFill>
            <a:schemeClr val="bg1"/>
          </a:solidFill>
          <a:ln w="9525">
            <a:noFill/>
            <a:miter lim="800000"/>
            <a:headEnd/>
            <a:tailEnd/>
          </a:ln>
          <a:extLst/>
        </p:spPr>
      </p:pic>
      <p:sp>
        <p:nvSpPr>
          <p:cNvPr id="6" name="Oval Callout 5"/>
          <p:cNvSpPr/>
          <p:nvPr/>
        </p:nvSpPr>
        <p:spPr>
          <a:xfrm>
            <a:off x="7596336" y="2931790"/>
            <a:ext cx="1872208" cy="864096"/>
          </a:xfrm>
          <a:prstGeom prst="wedgeEllipseCallout">
            <a:avLst>
              <a:gd name="adj1" fmla="val -71858"/>
              <a:gd name="adj2" fmla="val 416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the marker besides  “21”</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8560" y="338701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07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3779912" y="0"/>
            <a:ext cx="5616624" cy="720080"/>
          </a:xfrm>
          <a:prstGeom prst="wedgeEllipseCallout">
            <a:avLst>
              <a:gd name="adj1" fmla="val -29061"/>
              <a:gd name="adj2" fmla="val 1399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“Reports” menu, you will get the following list of submenu (Reports)</a:t>
            </a:r>
          </a:p>
        </p:txBody>
      </p:sp>
      <p:sp>
        <p:nvSpPr>
          <p:cNvPr id="6" name="Rectangle 5"/>
          <p:cNvSpPr/>
          <p:nvPr/>
        </p:nvSpPr>
        <p:spPr>
          <a:xfrm>
            <a:off x="3203848" y="1365192"/>
            <a:ext cx="2088232" cy="228667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4629461" y="3651870"/>
            <a:ext cx="4767075" cy="1440160"/>
          </a:xfrm>
          <a:prstGeom prst="wedgeEllipseCallout">
            <a:avLst>
              <a:gd name="adj1" fmla="val -34678"/>
              <a:gd name="adj2" fmla="val -14424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district level user also has the access to same types of Reports for her/his district except for the “Main Dashboard”, which is not available to district level user</a:t>
            </a:r>
          </a:p>
        </p:txBody>
      </p:sp>
    </p:spTree>
    <p:extLst>
      <p:ext uri="{BB962C8B-B14F-4D97-AF65-F5344CB8AC3E}">
        <p14:creationId xmlns:p14="http://schemas.microsoft.com/office/powerpoint/2010/main" val="37849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51520" y="1995686"/>
            <a:ext cx="3248178" cy="936104"/>
          </a:xfrm>
          <a:prstGeom prst="wedgeEllipseCallout">
            <a:avLst>
              <a:gd name="adj1" fmla="val 59075"/>
              <a:gd name="adj2" fmla="val 2550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One can see the location of the cases in the map; one can zoom in with “+” to see the break up of these cases further on map</a:t>
            </a:r>
          </a:p>
        </p:txBody>
      </p:sp>
    </p:spTree>
    <p:extLst>
      <p:ext uri="{BB962C8B-B14F-4D97-AF65-F5344CB8AC3E}">
        <p14:creationId xmlns:p14="http://schemas.microsoft.com/office/powerpoint/2010/main" val="331255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3010" name="Picture 2" descr="D:\IHIP Coordinator\Study Material IHIP\Gujarat State Training IHIP 3-4 Apr 2019\screenshot for admin ppt\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4" y="0"/>
            <a:ext cx="874045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67744" y="974958"/>
            <a:ext cx="6336704" cy="584775"/>
          </a:xfrm>
          <a:prstGeom prst="rect">
            <a:avLst/>
          </a:prstGeom>
          <a:solidFill>
            <a:schemeClr val="bg1"/>
          </a:solidFill>
          <a:ln>
            <a:solidFill>
              <a:schemeClr val="accent1">
                <a:shade val="50000"/>
              </a:schemeClr>
            </a:solidFill>
          </a:ln>
        </p:spPr>
        <p:txBody>
          <a:bodyPr wrap="square">
            <a:spAutoFit/>
          </a:bodyPr>
          <a:lstStyle/>
          <a:p>
            <a:r>
              <a:rPr lang="en-US" sz="1600" dirty="0">
                <a:solidFill>
                  <a:srgbClr val="002060"/>
                </a:solidFill>
              </a:rPr>
              <a:t>The lower part of the report contains the list of the deaths reported through S form; one can download the .csv file by clicking on “Download”</a:t>
            </a:r>
          </a:p>
        </p:txBody>
      </p:sp>
    </p:spTree>
    <p:extLst>
      <p:ext uri="{BB962C8B-B14F-4D97-AF65-F5344CB8AC3E}">
        <p14:creationId xmlns:p14="http://schemas.microsoft.com/office/powerpoint/2010/main" val="5134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211960" y="0"/>
            <a:ext cx="4536504" cy="1275606"/>
          </a:xfrm>
          <a:prstGeom prst="wedgeEllipseCallout">
            <a:avLst>
              <a:gd name="adj1" fmla="val -94834"/>
              <a:gd name="adj2" fmla="val 2106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“Include data from Desktop” and deselecting / not selecting “Include data from Mobile app”, one can see the summary of the cases reported through the desktop version only </a:t>
            </a:r>
          </a:p>
        </p:txBody>
      </p:sp>
      <p:sp>
        <p:nvSpPr>
          <p:cNvPr id="5" name="Rectangle 4"/>
          <p:cNvSpPr/>
          <p:nvPr/>
        </p:nvSpPr>
        <p:spPr>
          <a:xfrm>
            <a:off x="198109" y="792088"/>
            <a:ext cx="1997627" cy="33950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5668293" y="1240720"/>
            <a:ext cx="3919228" cy="826974"/>
          </a:xfrm>
          <a:prstGeom prst="wedgeEllipseCallout">
            <a:avLst>
              <a:gd name="adj1" fmla="val -15640"/>
              <a:gd name="adj2" fmla="val 1526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cannot get the line list or location of theses cases on map as they are aggregate data only</a:t>
            </a:r>
          </a:p>
        </p:txBody>
      </p:sp>
    </p:spTree>
    <p:extLst>
      <p:ext uri="{BB962C8B-B14F-4D97-AF65-F5344CB8AC3E}">
        <p14:creationId xmlns:p14="http://schemas.microsoft.com/office/powerpoint/2010/main" val="15549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2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63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211960" y="-107710"/>
            <a:ext cx="4536504" cy="1275606"/>
          </a:xfrm>
          <a:prstGeom prst="wedgeEllipseCallout">
            <a:avLst>
              <a:gd name="adj1" fmla="val -94834"/>
              <a:gd name="adj2" fmla="val 2106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both “Include data from Mobile app” and “Include data from Desktop”, one can see the summary of all the cases reported through the mobile app and desktop version</a:t>
            </a:r>
          </a:p>
        </p:txBody>
      </p:sp>
      <p:sp>
        <p:nvSpPr>
          <p:cNvPr id="5" name="Rectangle 4"/>
          <p:cNvSpPr/>
          <p:nvPr/>
        </p:nvSpPr>
        <p:spPr>
          <a:xfrm>
            <a:off x="198109" y="555282"/>
            <a:ext cx="1997627" cy="33950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5436096" y="1038800"/>
            <a:ext cx="4248471" cy="826974"/>
          </a:xfrm>
          <a:prstGeom prst="wedgeEllipseCallout">
            <a:avLst>
              <a:gd name="adj1" fmla="val -15640"/>
              <a:gd name="adj2" fmla="val 1526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But the line list and the location in the map would be available for the cases entered through mobile app only</a:t>
            </a:r>
          </a:p>
        </p:txBody>
      </p:sp>
    </p:spTree>
    <p:extLst>
      <p:ext uri="{BB962C8B-B14F-4D97-AF65-F5344CB8AC3E}">
        <p14:creationId xmlns:p14="http://schemas.microsoft.com/office/powerpoint/2010/main" val="186662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2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Districts can similarly view “Suspected Cases Form Summary” data of their district with flexibility to select “Sub District” / “Health Facility” / “Sub Center” / “Village/s” / “From Date” and “To Date”</a:t>
            </a:r>
          </a:p>
        </p:txBody>
      </p:sp>
    </p:spTree>
    <p:extLst>
      <p:ext uri="{BB962C8B-B14F-4D97-AF65-F5344CB8AC3E}">
        <p14:creationId xmlns:p14="http://schemas.microsoft.com/office/powerpoint/2010/main" val="33337994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5"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620" y="2749773"/>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52536" y="1315051"/>
            <a:ext cx="4104456" cy="522137"/>
          </a:xfrm>
          <a:prstGeom prst="wedgeEllipseCallout">
            <a:avLst>
              <a:gd name="adj1" fmla="val 33995"/>
              <a:gd name="adj2" fmla="val 2432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“Presumptive Cases Form Summary”</a:t>
            </a:r>
          </a:p>
        </p:txBody>
      </p:sp>
    </p:spTree>
    <p:extLst>
      <p:ext uri="{BB962C8B-B14F-4D97-AF65-F5344CB8AC3E}">
        <p14:creationId xmlns:p14="http://schemas.microsoft.com/office/powerpoint/2010/main" val="845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6082" name="Picture 2" descr="D:\IHIP Coordinator\Study Material IHIP\Gujarat State Training IHIP 3-4 Apr 2019\screenshot for admin ppt\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794128"/>
            <a:ext cx="8963827" cy="35552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57326" y="3310110"/>
            <a:ext cx="749658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4139952" y="1563638"/>
            <a:ext cx="3888432" cy="1203598"/>
          </a:xfrm>
          <a:prstGeom prst="wedgeEllipseCallout">
            <a:avLst>
              <a:gd name="adj1" fmla="val -70596"/>
              <a:gd name="adj2" fmla="val 944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filters are given from district up to Health Facility (entering P form data) level; one can also select the required duration using “From Date” and “To Date”</a:t>
            </a:r>
          </a:p>
        </p:txBody>
      </p:sp>
      <p:sp>
        <p:nvSpPr>
          <p:cNvPr id="7" name="Oval Callout 6"/>
          <p:cNvSpPr/>
          <p:nvPr/>
        </p:nvSpPr>
        <p:spPr>
          <a:xfrm>
            <a:off x="1835696" y="4612827"/>
            <a:ext cx="3919228" cy="522137"/>
          </a:xfrm>
          <a:prstGeom prst="wedgeEllipseCallout">
            <a:avLst>
              <a:gd name="adj1" fmla="val -81051"/>
              <a:gd name="adj2" fmla="val -15434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“Search” directly</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11434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8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6"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01" y="-32876"/>
            <a:ext cx="9289418" cy="522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31030" y="-19711"/>
            <a:ext cx="8221490" cy="461665"/>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200" dirty="0">
                <a:solidFill>
                  <a:srgbClr val="002060"/>
                </a:solidFill>
              </a:rPr>
              <a:t>The report shows the data in aggregate i.e. total number of cases entered through P form by Health Facilities of the state; one can also get the summary of the P form cases for a particular district / sub district / a health facility for the selected time period</a:t>
            </a:r>
          </a:p>
        </p:txBody>
      </p:sp>
      <p:sp>
        <p:nvSpPr>
          <p:cNvPr id="5" name="Oval Callout 4"/>
          <p:cNvSpPr/>
          <p:nvPr/>
        </p:nvSpPr>
        <p:spPr>
          <a:xfrm>
            <a:off x="2106269" y="3363838"/>
            <a:ext cx="4211379" cy="1174642"/>
          </a:xfrm>
          <a:prstGeom prst="wedgeEllipseCallout">
            <a:avLst>
              <a:gd name="adj1" fmla="val 60466"/>
              <a:gd name="adj2" fmla="val -1071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get the line list &amp; location of these P form cases on map by clicking on the numbers and the markers respectively just as explained in “S form summary”</a:t>
            </a:r>
          </a:p>
        </p:txBody>
      </p:sp>
    </p:spTree>
    <p:extLst>
      <p:ext uri="{BB962C8B-B14F-4D97-AF65-F5344CB8AC3E}">
        <p14:creationId xmlns:p14="http://schemas.microsoft.com/office/powerpoint/2010/main" val="20406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3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01" y="-58709"/>
            <a:ext cx="9289418" cy="522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4788024" y="-20782"/>
            <a:ext cx="3888432" cy="601799"/>
          </a:xfrm>
          <a:prstGeom prst="wedgeEllipseCallout">
            <a:avLst>
              <a:gd name="adj1" fmla="val -103732"/>
              <a:gd name="adj2" fmla="val 1462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upper part of the report gives the summary for “Syndromes”</a:t>
            </a:r>
          </a:p>
        </p:txBody>
      </p:sp>
      <p:sp>
        <p:nvSpPr>
          <p:cNvPr id="7" name="TextBox 6"/>
          <p:cNvSpPr txBox="1"/>
          <p:nvPr/>
        </p:nvSpPr>
        <p:spPr>
          <a:xfrm>
            <a:off x="7020272" y="3332621"/>
            <a:ext cx="2013400" cy="400110"/>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2000" dirty="0">
                <a:solidFill>
                  <a:srgbClr val="002060"/>
                </a:solidFill>
              </a:rPr>
              <a:t>Now Scroll Down</a:t>
            </a:r>
          </a:p>
        </p:txBody>
      </p:sp>
      <p:sp>
        <p:nvSpPr>
          <p:cNvPr id="8" name="Down Arrow 7"/>
          <p:cNvSpPr/>
          <p:nvPr/>
        </p:nvSpPr>
        <p:spPr>
          <a:xfrm>
            <a:off x="7787075" y="3732731"/>
            <a:ext cx="479794" cy="924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31590"/>
            <a:ext cx="2699792" cy="401191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5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788024" y="-20782"/>
            <a:ext cx="3888432" cy="601799"/>
          </a:xfrm>
          <a:prstGeom prst="wedgeEllipseCallout">
            <a:avLst>
              <a:gd name="adj1" fmla="val -119499"/>
              <a:gd name="adj2" fmla="val 7202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lower part of the report gives the summary for “Diseases”</a:t>
            </a:r>
          </a:p>
        </p:txBody>
      </p:sp>
      <p:sp>
        <p:nvSpPr>
          <p:cNvPr id="5" name="TextBox 4"/>
          <p:cNvSpPr txBox="1"/>
          <p:nvPr/>
        </p:nvSpPr>
        <p:spPr>
          <a:xfrm>
            <a:off x="7020272" y="2931790"/>
            <a:ext cx="2013400" cy="400110"/>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2000" dirty="0">
                <a:solidFill>
                  <a:srgbClr val="002060"/>
                </a:solidFill>
              </a:rPr>
              <a:t>Now Scroll Up</a:t>
            </a:r>
          </a:p>
        </p:txBody>
      </p:sp>
      <p:sp>
        <p:nvSpPr>
          <p:cNvPr id="6" name="Down Arrow 5"/>
          <p:cNvSpPr/>
          <p:nvPr/>
        </p:nvSpPr>
        <p:spPr>
          <a:xfrm rot="10800000">
            <a:off x="7787075" y="1995686"/>
            <a:ext cx="479794" cy="924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3411" y="339502"/>
            <a:ext cx="1818309" cy="473199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84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08520" y="433686"/>
            <a:ext cx="3240360" cy="522137"/>
          </a:xfrm>
          <a:prstGeom prst="wedgeEllipseCallout">
            <a:avLst>
              <a:gd name="adj1" fmla="val 53365"/>
              <a:gd name="adj2" fmla="val 1676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first start by clicking on </a:t>
            </a:r>
          </a:p>
          <a:p>
            <a:pPr algn="ctr"/>
            <a:r>
              <a:rPr lang="en-US" sz="1400" dirty="0">
                <a:solidFill>
                  <a:schemeClr val="tx1"/>
                </a:solidFill>
              </a:rPr>
              <a:t>“Main Dashboard”</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1813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01" y="-32876"/>
            <a:ext cx="9289418" cy="522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4788024" y="-20782"/>
            <a:ext cx="3888432" cy="1008356"/>
          </a:xfrm>
          <a:prstGeom prst="wedgeEllipseCallout">
            <a:avLst>
              <a:gd name="adj1" fmla="val -157712"/>
              <a:gd name="adj2" fmla="val -405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“Print”, one can get the whole report in pdf which can be downloaded and printed for future reference / record</a:t>
            </a:r>
          </a:p>
        </p:txBody>
      </p:sp>
    </p:spTree>
    <p:extLst>
      <p:ext uri="{BB962C8B-B14F-4D97-AF65-F5344CB8AC3E}">
        <p14:creationId xmlns:p14="http://schemas.microsoft.com/office/powerpoint/2010/main" val="10098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Districts can similarly view “Presumptive Cases Form Summary” data of their district with flexibility to select “Sub District” / “Health Facility” / “From Date” and “To Date”</a:t>
            </a:r>
          </a:p>
          <a:p>
            <a:endParaRPr lang="en-US" dirty="0"/>
          </a:p>
        </p:txBody>
      </p:sp>
    </p:spTree>
    <p:extLst>
      <p:ext uri="{BB962C8B-B14F-4D97-AF65-F5344CB8AC3E}">
        <p14:creationId xmlns:p14="http://schemas.microsoft.com/office/powerpoint/2010/main" val="2878455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7412"/>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620" y="2965797"/>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52536" y="1531075"/>
            <a:ext cx="4104456" cy="522137"/>
          </a:xfrm>
          <a:prstGeom prst="wedgeEllipseCallout">
            <a:avLst>
              <a:gd name="adj1" fmla="val 33995"/>
              <a:gd name="adj2" fmla="val 2432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“Laboratory Cases Form Summary”</a:t>
            </a:r>
          </a:p>
        </p:txBody>
      </p:sp>
    </p:spTree>
    <p:extLst>
      <p:ext uri="{BB962C8B-B14F-4D97-AF65-F5344CB8AC3E}">
        <p14:creationId xmlns:p14="http://schemas.microsoft.com/office/powerpoint/2010/main" val="237205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9154" name="Picture 2" descr="D:\IHIP Coordinator\Study Material IHIP\Gujarat State Training IHIP 3-4 Apr 2019\screenshot for admin ppt\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6" y="845288"/>
            <a:ext cx="8912369" cy="3452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57326" y="3310110"/>
            <a:ext cx="749658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4139952" y="1275606"/>
            <a:ext cx="3888432" cy="1491630"/>
          </a:xfrm>
          <a:prstGeom prst="wedgeEllipseCallout">
            <a:avLst>
              <a:gd name="adj1" fmla="val -49485"/>
              <a:gd name="adj2" fmla="val 868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Similar to P form summary report, the filters are given from district up to Health Facility (entering L form data) level; one can also select the required duration using “From Date” and “To Date”</a:t>
            </a:r>
          </a:p>
        </p:txBody>
      </p:sp>
      <p:sp>
        <p:nvSpPr>
          <p:cNvPr id="7" name="Oval Callout 6"/>
          <p:cNvSpPr/>
          <p:nvPr/>
        </p:nvSpPr>
        <p:spPr>
          <a:xfrm>
            <a:off x="1835696" y="4612827"/>
            <a:ext cx="3919228" cy="522137"/>
          </a:xfrm>
          <a:prstGeom prst="wedgeEllipseCallout">
            <a:avLst>
              <a:gd name="adj1" fmla="val -81051"/>
              <a:gd name="adj2" fmla="val -15434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“Search” directly</a:t>
            </a:r>
          </a:p>
        </p:txBody>
      </p:sp>
      <p:pic>
        <p:nvPicPr>
          <p:cNvPr id="8" name="Picture 7"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11434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6"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76256" y="1110808"/>
            <a:ext cx="2267744" cy="3539430"/>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400" dirty="0">
                <a:solidFill>
                  <a:srgbClr val="002060"/>
                </a:solidFill>
              </a:rPr>
              <a:t>The report is showing total number of test/s performed (with the type/s of the test/s performed) for different diseases along with number of positive cases (and distribution of the positive cases in Age and Gender) for the whole state; one can also get the summary of the Laboratory results for a particular district / sub district / a health facility or Lab for the selected time period depending upon the filters selected</a:t>
            </a:r>
          </a:p>
        </p:txBody>
      </p:sp>
    </p:spTree>
    <p:extLst>
      <p:ext uri="{BB962C8B-B14F-4D97-AF65-F5344CB8AC3E}">
        <p14:creationId xmlns:p14="http://schemas.microsoft.com/office/powerpoint/2010/main" val="42115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108732" y="0"/>
            <a:ext cx="4791860" cy="1347614"/>
          </a:xfrm>
          <a:prstGeom prst="wedgeEllipseCallout">
            <a:avLst>
              <a:gd name="adj1" fmla="val -13760"/>
              <a:gd name="adj2" fmla="val 13121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get the line list &amp; location of the Laboratory Positive cases on map by clicking on the numbers and the markers respectively just as explained in “S form summary”</a:t>
            </a:r>
          </a:p>
        </p:txBody>
      </p:sp>
    </p:spTree>
    <p:extLst>
      <p:ext uri="{BB962C8B-B14F-4D97-AF65-F5344CB8AC3E}">
        <p14:creationId xmlns:p14="http://schemas.microsoft.com/office/powerpoint/2010/main" val="5159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4788024" y="-20782"/>
            <a:ext cx="3888432" cy="1008356"/>
          </a:xfrm>
          <a:prstGeom prst="wedgeEllipseCallout">
            <a:avLst>
              <a:gd name="adj1" fmla="val -153971"/>
              <a:gd name="adj2" fmla="val -2299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“Print”, one can get the whole report in pdf which can be downloaded and printed for future reference / record</a:t>
            </a:r>
          </a:p>
        </p:txBody>
      </p:sp>
    </p:spTree>
    <p:extLst>
      <p:ext uri="{BB962C8B-B14F-4D97-AF65-F5344CB8AC3E}">
        <p14:creationId xmlns:p14="http://schemas.microsoft.com/office/powerpoint/2010/main" val="17894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Districts can similarly view “Laboratory Cases Form Summary” data of their district with flexibility to select “Sub District” / “Health Facility” / “From Date” and “To Date”</a:t>
            </a:r>
          </a:p>
          <a:p>
            <a:endParaRPr lang="en-US" dirty="0"/>
          </a:p>
        </p:txBody>
      </p:sp>
    </p:spTree>
    <p:extLst>
      <p:ext uri="{BB962C8B-B14F-4D97-AF65-F5344CB8AC3E}">
        <p14:creationId xmlns:p14="http://schemas.microsoft.com/office/powerpoint/2010/main" val="36232111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4817"/>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620" y="3181821"/>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52536" y="1747099"/>
            <a:ext cx="4104456" cy="522137"/>
          </a:xfrm>
          <a:prstGeom prst="wedgeEllipseCallout">
            <a:avLst>
              <a:gd name="adj1" fmla="val 33995"/>
              <a:gd name="adj2" fmla="val 2432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“Patient History Report”</a:t>
            </a:r>
          </a:p>
        </p:txBody>
      </p:sp>
    </p:spTree>
    <p:extLst>
      <p:ext uri="{BB962C8B-B14F-4D97-AF65-F5344CB8AC3E}">
        <p14:creationId xmlns:p14="http://schemas.microsoft.com/office/powerpoint/2010/main" val="333658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1202" name="Picture 2" descr="D:\IHIP Coordinator\Study Material IHIP\Gujarat State Training IHIP 3-4 Apr 2019\screenshot for admin ppt\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044552"/>
            <a:ext cx="8963827" cy="3054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1255" y="9177"/>
            <a:ext cx="8221490" cy="1077218"/>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This reports gives the list of the cases entered in the system (by P &amp; L form users) for a particular health facility / a laboratory for the selected time line; </a:t>
            </a:r>
            <a:r>
              <a:rPr lang="en-US" sz="1600" u="sng" dirty="0"/>
              <a:t>you must select filters up to the Health Facility level otherwise you wont get the report generated</a:t>
            </a:r>
            <a:r>
              <a:rPr lang="en-US" sz="1600" dirty="0"/>
              <a:t>; you can change the From Date and To Date to change the time period for which the report is required</a:t>
            </a:r>
          </a:p>
        </p:txBody>
      </p:sp>
      <p:sp>
        <p:nvSpPr>
          <p:cNvPr id="7" name="Rectangle 6"/>
          <p:cNvSpPr/>
          <p:nvPr/>
        </p:nvSpPr>
        <p:spPr>
          <a:xfrm>
            <a:off x="1557326" y="3055753"/>
            <a:ext cx="5894994"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4559" y="3596783"/>
            <a:ext cx="217765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15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1DA8A-A3B3-42C5-947B-8DCD7B6C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88" y="0"/>
            <a:ext cx="8479824" cy="5143500"/>
          </a:xfrm>
          <a:prstGeom prst="rect">
            <a:avLst/>
          </a:prstGeom>
        </p:spPr>
      </p:pic>
      <p:sp>
        <p:nvSpPr>
          <p:cNvPr id="8" name="Oval Callout 4">
            <a:extLst>
              <a:ext uri="{FF2B5EF4-FFF2-40B4-BE49-F238E27FC236}">
                <a16:creationId xmlns:a16="http://schemas.microsoft.com/office/drawing/2014/main" id="{72B1D756-0894-4E6E-ADF0-18999D4BF868}"/>
              </a:ext>
            </a:extLst>
          </p:cNvPr>
          <p:cNvSpPr/>
          <p:nvPr/>
        </p:nvSpPr>
        <p:spPr>
          <a:xfrm>
            <a:off x="-540568" y="3898922"/>
            <a:ext cx="5616624" cy="1224136"/>
          </a:xfrm>
          <a:prstGeom prst="wedgeEllipseCallout">
            <a:avLst>
              <a:gd name="adj1" fmla="val 1052"/>
              <a:gd name="adj2" fmla="val -1377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Main Dashboard has 5 tabs; the first tab is </a:t>
            </a:r>
          </a:p>
          <a:p>
            <a:pPr algn="ctr"/>
            <a:r>
              <a:rPr lang="en-US" sz="1400" dirty="0">
                <a:solidFill>
                  <a:schemeClr val="tx1"/>
                </a:solidFill>
              </a:rPr>
              <a:t>“Disease Summary” which shows the summary of cases, deaths for S and P form cases and sample details and positive cases for L form cases</a:t>
            </a:r>
          </a:p>
        </p:txBody>
      </p:sp>
      <p:sp>
        <p:nvSpPr>
          <p:cNvPr id="9" name="Oval Callout 4">
            <a:extLst>
              <a:ext uri="{FF2B5EF4-FFF2-40B4-BE49-F238E27FC236}">
                <a16:creationId xmlns:a16="http://schemas.microsoft.com/office/drawing/2014/main" id="{DD64B71D-16CA-4035-A296-42B4604009F3}"/>
              </a:ext>
            </a:extLst>
          </p:cNvPr>
          <p:cNvSpPr/>
          <p:nvPr/>
        </p:nvSpPr>
        <p:spPr>
          <a:xfrm>
            <a:off x="4135672" y="3878480"/>
            <a:ext cx="5616624" cy="1224136"/>
          </a:xfrm>
          <a:prstGeom prst="wedgeEllipseCallout">
            <a:avLst>
              <a:gd name="adj1" fmla="val -19924"/>
              <a:gd name="adj2" fmla="val -1787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Clicking on any of the 3 boxes will divert to ‘Consolidated Disease Summary Status’ Report</a:t>
            </a:r>
          </a:p>
        </p:txBody>
      </p:sp>
    </p:spTree>
    <p:extLst>
      <p:ext uri="{BB962C8B-B14F-4D97-AF65-F5344CB8AC3E}">
        <p14:creationId xmlns:p14="http://schemas.microsoft.com/office/powerpoint/2010/main" val="20714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1202" name="Picture 2" descr="D:\IHIP Coordinator\Study Material IHIP\Gujarat State Training IHIP 3-4 Apr 2019\screenshot for admin ppt\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044552"/>
            <a:ext cx="8963827" cy="3054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1255" y="330791"/>
            <a:ext cx="8221490" cy="584775"/>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You can also get the details of the a particular patient or patients by using one or more of the identification filters like Mobile Number, First Name and  ID type &amp; number</a:t>
            </a:r>
          </a:p>
        </p:txBody>
      </p:sp>
      <p:sp>
        <p:nvSpPr>
          <p:cNvPr id="7" name="Rectangle 6"/>
          <p:cNvSpPr/>
          <p:nvPr/>
        </p:nvSpPr>
        <p:spPr>
          <a:xfrm>
            <a:off x="107504" y="3528636"/>
            <a:ext cx="5894994"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5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526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40152" y="1059582"/>
            <a:ext cx="2870658" cy="100811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2483768" y="-64548"/>
            <a:ext cx="4104456" cy="1203598"/>
          </a:xfrm>
          <a:prstGeom prst="wedgeEllipseCallout">
            <a:avLst>
              <a:gd name="adj1" fmla="val 34257"/>
              <a:gd name="adj2" fmla="val 6765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Here, one health facility has been selected along with a particular period and then “Search” button has been clicked; and the following list is generated</a:t>
            </a:r>
          </a:p>
        </p:txBody>
      </p:sp>
      <p:sp>
        <p:nvSpPr>
          <p:cNvPr id="6" name="Rectangle 5"/>
          <p:cNvSpPr/>
          <p:nvPr/>
        </p:nvSpPr>
        <p:spPr>
          <a:xfrm>
            <a:off x="323528" y="2427734"/>
            <a:ext cx="8424936" cy="259228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1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3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526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483768" y="-20538"/>
            <a:ext cx="5040560" cy="1340154"/>
          </a:xfrm>
          <a:prstGeom prst="wedgeEllipseCallout">
            <a:avLst>
              <a:gd name="adj1" fmla="val -83413"/>
              <a:gd name="adj2" fmla="val 18158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the patient name, you can get the “Patient History Form” for that case in a pdf which can be printed and shared with the patient if required; it will also contain the result/s of the lab test/s of the case</a:t>
            </a:r>
          </a:p>
        </p:txBody>
      </p:sp>
    </p:spTree>
    <p:extLst>
      <p:ext uri="{BB962C8B-B14F-4D97-AF65-F5344CB8AC3E}">
        <p14:creationId xmlns:p14="http://schemas.microsoft.com/office/powerpoint/2010/main" val="42903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526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2744335"/>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3864420" y="3233465"/>
            <a:ext cx="4104456" cy="522137"/>
          </a:xfrm>
          <a:prstGeom prst="wedgeEllipseCallout">
            <a:avLst>
              <a:gd name="adj1" fmla="val 55225"/>
              <a:gd name="adj2" fmla="val -11726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This right arrow</a:t>
            </a:r>
          </a:p>
        </p:txBody>
      </p:sp>
    </p:spTree>
    <p:extLst>
      <p:ext uri="{BB962C8B-B14F-4D97-AF65-F5344CB8AC3E}">
        <p14:creationId xmlns:p14="http://schemas.microsoft.com/office/powerpoint/2010/main" val="23281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3250" name="Picture 2" descr="D:\IHIP Coordinator\Study Material IHIP\Gujarat State Training IHIP 3-4 Apr 2019\screenshot for admin ppt\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211"/>
            <a:ext cx="9144000" cy="44170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70596" y="2787774"/>
            <a:ext cx="3131840" cy="2232248"/>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2483768" y="-64548"/>
            <a:ext cx="5040560" cy="1340154"/>
          </a:xfrm>
          <a:prstGeom prst="wedgeEllipseCallout">
            <a:avLst>
              <a:gd name="adj1" fmla="val 25844"/>
              <a:gd name="adj2" fmla="val 1598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This will open up more columns in the report for the cases: patient Health Id, Patient Transaction Id, Specimen Id, OPD/IPD</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21652"/>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755576" y="3381761"/>
            <a:ext cx="4104456" cy="522137"/>
          </a:xfrm>
          <a:prstGeom prst="wedgeEllipseCallout">
            <a:avLst>
              <a:gd name="adj1" fmla="val -62242"/>
              <a:gd name="adj2" fmla="val -1152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This right arrow below ‘Person Name’</a:t>
            </a:r>
          </a:p>
        </p:txBody>
      </p:sp>
    </p:spTree>
    <p:extLst>
      <p:ext uri="{BB962C8B-B14F-4D97-AF65-F5344CB8AC3E}">
        <p14:creationId xmlns:p14="http://schemas.microsoft.com/office/powerpoint/2010/main" val="8157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2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4274" name="Picture 2" descr="D:\IHIP Coordinator\Study Material IHIP\Gujarat State Training IHIP 3-4 Apr 2019\screenshot for admin ppt\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4" y="0"/>
            <a:ext cx="896761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193" y="2427735"/>
            <a:ext cx="583511" cy="266381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2483768" y="-64548"/>
            <a:ext cx="5040560" cy="1340154"/>
          </a:xfrm>
          <a:prstGeom prst="wedgeEllipseCallout">
            <a:avLst>
              <a:gd name="adj1" fmla="val -19714"/>
              <a:gd name="adj2" fmla="val 12886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This will open up more columns in the report in relation with the basic details of the case: phone number, age, gender, place / address </a:t>
            </a:r>
          </a:p>
        </p:txBody>
      </p:sp>
      <p:sp>
        <p:nvSpPr>
          <p:cNvPr id="7" name="Rectangle 6"/>
          <p:cNvSpPr/>
          <p:nvPr/>
        </p:nvSpPr>
        <p:spPr>
          <a:xfrm>
            <a:off x="1187624" y="2427735"/>
            <a:ext cx="4968552" cy="267468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5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Districts can similarly view “Patient History Report” data of different health facilities / laboratories of their district with flexibility to select any “Health Facility” of under their sub-districts and flexibility to select “From Date” and “To Date”</a:t>
            </a:r>
          </a:p>
          <a:p>
            <a:endParaRPr lang="en-US" dirty="0"/>
          </a:p>
        </p:txBody>
      </p:sp>
    </p:spTree>
    <p:extLst>
      <p:ext uri="{BB962C8B-B14F-4D97-AF65-F5344CB8AC3E}">
        <p14:creationId xmlns:p14="http://schemas.microsoft.com/office/powerpoint/2010/main" val="1636000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9294"/>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413221"/>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52536" y="2035131"/>
            <a:ext cx="4104456" cy="522137"/>
          </a:xfrm>
          <a:prstGeom prst="wedgeEllipseCallout">
            <a:avLst>
              <a:gd name="adj1" fmla="val 35514"/>
              <a:gd name="adj2" fmla="val 23135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“Lab Performance Report”</a:t>
            </a:r>
          </a:p>
        </p:txBody>
      </p:sp>
    </p:spTree>
    <p:extLst>
      <p:ext uri="{BB962C8B-B14F-4D97-AF65-F5344CB8AC3E}">
        <p14:creationId xmlns:p14="http://schemas.microsoft.com/office/powerpoint/2010/main" val="30930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5298" name="Picture 2" descr="D:\IHIP Coordinator\Study Material IHIP\Gujarat State Training IHIP 3-4 Apr 2019\screenshot for admin ppt\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1044233"/>
            <a:ext cx="8963827" cy="30550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90" y="9177"/>
            <a:ext cx="8999324" cy="1077218"/>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This reports gives disease wise frequency table having the cumulative number of the cases entered in the system by L form users of the selected health facility / a laboratory for the selected time line; </a:t>
            </a:r>
            <a:r>
              <a:rPr lang="en-US" sz="1600" u="sng" dirty="0"/>
              <a:t>you must select filters up to the Health Facility level otherwise you wont get the report generated</a:t>
            </a:r>
            <a:r>
              <a:rPr lang="en-US" sz="1600" dirty="0"/>
              <a:t>; you can change the From Date and To Date to change the time period for which the report is required</a:t>
            </a:r>
          </a:p>
        </p:txBody>
      </p:sp>
      <p:sp>
        <p:nvSpPr>
          <p:cNvPr id="6" name="Rectangle 5"/>
          <p:cNvSpPr/>
          <p:nvPr/>
        </p:nvSpPr>
        <p:spPr>
          <a:xfrm>
            <a:off x="1557326" y="3097317"/>
            <a:ext cx="749658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590" y="3602901"/>
            <a:ext cx="1421066"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6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descr="D:\IHIP Coordinator\Study Material IHIP\Gujarat State Training IHIP 3-4 Apr 2019\screenshot for admin ppt\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8" y="1673395"/>
            <a:ext cx="9053465" cy="17967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115616" y="-64548"/>
            <a:ext cx="7344816" cy="1412162"/>
          </a:xfrm>
          <a:prstGeom prst="wedgeEllipseCallout">
            <a:avLst>
              <a:gd name="adj1" fmla="val -26379"/>
              <a:gd name="adj2" fmla="val 14475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Here, one health facility (Lab) has been selected along with a particular period and then “Search” button has been clicked; and the following frequency table is generated which is disease wise and contains the cumulative number of samples tested and cumulative number of positive cases for the selected time period</a:t>
            </a:r>
          </a:p>
        </p:txBody>
      </p:sp>
      <p:sp>
        <p:nvSpPr>
          <p:cNvPr id="6" name="Rectangle 5"/>
          <p:cNvSpPr/>
          <p:nvPr/>
        </p:nvSpPr>
        <p:spPr>
          <a:xfrm>
            <a:off x="107504" y="2705374"/>
            <a:ext cx="6768752" cy="764731"/>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1923678"/>
            <a:ext cx="3024336"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3275856" y="3751860"/>
            <a:ext cx="4104456" cy="522137"/>
          </a:xfrm>
          <a:prstGeom prst="wedgeEllipseCallout">
            <a:avLst>
              <a:gd name="adj1" fmla="val -21230"/>
              <a:gd name="adj2" fmla="val -17895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click on this numbers to get the line list of those cases</a:t>
            </a:r>
          </a:p>
        </p:txBody>
      </p:sp>
      <p:pic>
        <p:nvPicPr>
          <p:cNvPr id="9" name="Picture 8"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000057"/>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1433317" y="4273997"/>
            <a:ext cx="4104456" cy="522137"/>
          </a:xfrm>
          <a:prstGeom prst="wedgeEllipseCallout">
            <a:avLst>
              <a:gd name="adj1" fmla="val 34704"/>
              <a:gd name="adj2" fmla="val -27129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click on </a:t>
            </a:r>
          </a:p>
          <a:p>
            <a:pPr algn="ctr"/>
            <a:r>
              <a:rPr lang="en-US" sz="1400" dirty="0">
                <a:solidFill>
                  <a:schemeClr val="tx1"/>
                </a:solidFill>
              </a:rPr>
              <a:t>Number ‘5’ here</a:t>
            </a:r>
          </a:p>
        </p:txBody>
      </p:sp>
    </p:spTree>
    <p:extLst>
      <p:ext uri="{BB962C8B-B14F-4D97-AF65-F5344CB8AC3E}">
        <p14:creationId xmlns:p14="http://schemas.microsoft.com/office/powerpoint/2010/main" val="117760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20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0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TotalTime>
  <Words>4416</Words>
  <Application>Microsoft Office PowerPoint</Application>
  <PresentationFormat>On-screen Show (16:9)</PresentationFormat>
  <Paragraphs>241</Paragraphs>
  <Slides>133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133</vt:i4>
      </vt:variant>
    </vt:vector>
  </HeadingPairs>
  <TitlesOfParts>
    <vt:vector size="136" baseType="lpstr">
      <vt:lpstr>Arial</vt:lpstr>
      <vt:lpstr>Calibri</vt:lpstr>
      <vt:lpstr>Office Theme</vt:lpstr>
      <vt:lpstr>Reports and View map Menus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Status Dashboard  is a report recently added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Reports and View map Menus</dc:title>
  <dc:creator>JARIWALA, Devang</dc:creator>
  <cp:lastModifiedBy>JARIWALA, Devang</cp:lastModifiedBy>
  <cp:revision>212</cp:revision>
  <dcterms:created xsi:type="dcterms:W3CDTF">2019-05-03T05:52:49Z</dcterms:created>
  <dcterms:modified xsi:type="dcterms:W3CDTF">2021-02-19T11:53:20Z</dcterms:modified>
</cp:coreProperties>
</file>