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ags/tag1.xml" ContentType="application/vnd.openxmlformats-officedocument.presentationml.tags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7" r:id="rId1"/>
  </p:sldMasterIdLst>
  <p:sldIdLst>
    <p:sldId id="295" r:id="rId2"/>
    <p:sldId id="2145707423" r:id="rId3"/>
    <p:sldId id="2145707421" r:id="rId4"/>
    <p:sldId id="2145707424" r:id="rId5"/>
    <p:sldId id="2145707426" r:id="rId6"/>
    <p:sldId id="2145707428" r:id="rId7"/>
    <p:sldId id="2145707429" r:id="rId8"/>
    <p:sldId id="2145707430" r:id="rId9"/>
    <p:sldId id="2145707431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NGHAL, Shyam" userId="a76b7a3d-2420-4dea-b222-f05d9ac41178" providerId="ADAL" clId="{FF879407-3685-41ED-9F14-98BD14742F96}"/>
    <pc:docChg chg="delSld">
      <pc:chgData name="SINGHAL, Shyam" userId="a76b7a3d-2420-4dea-b222-f05d9ac41178" providerId="ADAL" clId="{FF879407-3685-41ED-9F14-98BD14742F96}" dt="2023-01-05T06:45:37.245" v="5" actId="47"/>
      <pc:docMkLst>
        <pc:docMk/>
      </pc:docMkLst>
      <pc:sldChg chg="del">
        <pc:chgData name="SINGHAL, Shyam" userId="a76b7a3d-2420-4dea-b222-f05d9ac41178" providerId="ADAL" clId="{FF879407-3685-41ED-9F14-98BD14742F96}" dt="2023-01-05T06:45:34.543" v="0" actId="47"/>
        <pc:sldMkLst>
          <pc:docMk/>
          <pc:sldMk cId="2182821975" sldId="2145707432"/>
        </pc:sldMkLst>
      </pc:sldChg>
      <pc:sldChg chg="del">
        <pc:chgData name="SINGHAL, Shyam" userId="a76b7a3d-2420-4dea-b222-f05d9ac41178" providerId="ADAL" clId="{FF879407-3685-41ED-9F14-98BD14742F96}" dt="2023-01-05T06:45:35.094" v="1" actId="47"/>
        <pc:sldMkLst>
          <pc:docMk/>
          <pc:sldMk cId="2157077624" sldId="2145707433"/>
        </pc:sldMkLst>
      </pc:sldChg>
      <pc:sldChg chg="del">
        <pc:chgData name="SINGHAL, Shyam" userId="a76b7a3d-2420-4dea-b222-f05d9ac41178" providerId="ADAL" clId="{FF879407-3685-41ED-9F14-98BD14742F96}" dt="2023-01-05T06:45:35.568" v="2" actId="47"/>
        <pc:sldMkLst>
          <pc:docMk/>
          <pc:sldMk cId="17132843" sldId="2145707434"/>
        </pc:sldMkLst>
      </pc:sldChg>
      <pc:sldChg chg="del">
        <pc:chgData name="SINGHAL, Shyam" userId="a76b7a3d-2420-4dea-b222-f05d9ac41178" providerId="ADAL" clId="{FF879407-3685-41ED-9F14-98BD14742F96}" dt="2023-01-05T06:45:36.659" v="4" actId="47"/>
        <pc:sldMkLst>
          <pc:docMk/>
          <pc:sldMk cId="2058044704" sldId="2145707435"/>
        </pc:sldMkLst>
      </pc:sldChg>
      <pc:sldChg chg="del">
        <pc:chgData name="SINGHAL, Shyam" userId="a76b7a3d-2420-4dea-b222-f05d9ac41178" providerId="ADAL" clId="{FF879407-3685-41ED-9F14-98BD14742F96}" dt="2023-01-05T06:45:36.124" v="3" actId="47"/>
        <pc:sldMkLst>
          <pc:docMk/>
          <pc:sldMk cId="915235770" sldId="2145707436"/>
        </pc:sldMkLst>
      </pc:sldChg>
      <pc:sldChg chg="del">
        <pc:chgData name="SINGHAL, Shyam" userId="a76b7a3d-2420-4dea-b222-f05d9ac41178" providerId="ADAL" clId="{FF879407-3685-41ED-9F14-98BD14742F96}" dt="2023-01-05T06:45:37.245" v="5" actId="47"/>
        <pc:sldMkLst>
          <pc:docMk/>
          <pc:sldMk cId="2736993017" sldId="2145707437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4C7-4838-9AEB-C0A02DF637B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4C7-4838-9AEB-C0A02DF637B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4C7-4838-9AEB-C0A02DF637B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4C7-4838-9AEB-C0A02DF637B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E6B-44A0-884E-D3486F3EFB0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6B1C-42E7-94DD-33F1014F70C0}"/>
              </c:ext>
            </c:extLst>
          </c:dPt>
          <c:dLbls>
            <c:dLbl>
              <c:idx val="3"/>
              <c:layout>
                <c:manualLayout>
                  <c:x val="-2.499999999999997E-2"/>
                  <c:y val="2.2199339228801134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4C7-4838-9AEB-C0A02DF637B0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/>
                      <a:t>Urban Mapping</a:t>
                    </a:r>
                    <a:r>
                      <a:rPr lang="en-US" baseline="0" dirty="0"/>
                      <a:t>, </a:t>
                    </a:r>
                    <a:fld id="{2BBABA9E-DF6F-4637-B3DD-20B1B8417940}" type="VALUE">
                      <a:rPr lang="en-US" baseline="0"/>
                      <a:pPr/>
                      <a:t>[VALUE]</a:t>
                    </a:fld>
                    <a:endParaRPr lang="en-US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CE6B-44A0-884E-D3486F3EFB0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Gill Sans MT" panose="020B0502020104020203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S-Form Reporting</c:v>
                </c:pt>
                <c:pt idx="1">
                  <c:v>P-Form Reporting</c:v>
                </c:pt>
                <c:pt idx="2">
                  <c:v>L-Form Reporting</c:v>
                </c:pt>
                <c:pt idx="3">
                  <c:v>Cases Reporting</c:v>
                </c:pt>
                <c:pt idx="4">
                  <c:v>Urban Mapping</c:v>
                </c:pt>
                <c:pt idx="5">
                  <c:v>Outbreak Response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0.2</c:v>
                </c:pt>
                <c:pt idx="1">
                  <c:v>0.2</c:v>
                </c:pt>
                <c:pt idx="2">
                  <c:v>0.2</c:v>
                </c:pt>
                <c:pt idx="3">
                  <c:v>0.1</c:v>
                </c:pt>
                <c:pt idx="4">
                  <c:v>0.1</c:v>
                </c:pt>
                <c:pt idx="5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6E1-451B-B4EE-B5AFC791D63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27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D276D-8416-472E-81D5-A41102671546}" type="datetimeFigureOut">
              <a:rPr lang="en-IN" smtClean="0"/>
              <a:t>05-01-2023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3817C63-6E19-499E-A3A2-9F4797CC77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90461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D276D-8416-472E-81D5-A41102671546}" type="datetimeFigureOut">
              <a:rPr lang="en-IN" smtClean="0"/>
              <a:t>05-01-2023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3817C63-6E19-499E-A3A2-9F4797CC77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41725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D276D-8416-472E-81D5-A41102671546}" type="datetimeFigureOut">
              <a:rPr lang="en-IN" smtClean="0"/>
              <a:t>05-01-2023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3817C63-6E19-499E-A3A2-9F4797CC7782}" type="slidenum">
              <a:rPr lang="en-IN" smtClean="0"/>
              <a:t>‹#›</a:t>
            </a:fld>
            <a:endParaRPr lang="en-IN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120368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D276D-8416-472E-81D5-A41102671546}" type="datetimeFigureOut">
              <a:rPr lang="en-IN" smtClean="0"/>
              <a:t>05-01-2023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3817C63-6E19-499E-A3A2-9F4797CC77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994761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D276D-8416-472E-81D5-A41102671546}" type="datetimeFigureOut">
              <a:rPr lang="en-IN" smtClean="0"/>
              <a:t>05-01-2023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3817C63-6E19-499E-A3A2-9F4797CC7782}" type="slidenum">
              <a:rPr lang="en-IN" smtClean="0"/>
              <a:t>‹#›</a:t>
            </a:fld>
            <a:endParaRPr lang="en-IN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982946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D276D-8416-472E-81D5-A41102671546}" type="datetimeFigureOut">
              <a:rPr lang="en-IN" smtClean="0"/>
              <a:t>05-01-2023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3817C63-6E19-499E-A3A2-9F4797CC77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821714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D276D-8416-472E-81D5-A41102671546}" type="datetimeFigureOut">
              <a:rPr lang="en-IN" smtClean="0"/>
              <a:t>05-01-2023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17C63-6E19-499E-A3A2-9F4797CC77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381206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D276D-8416-472E-81D5-A41102671546}" type="datetimeFigureOut">
              <a:rPr lang="en-IN" smtClean="0"/>
              <a:t>05-01-2023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17C63-6E19-499E-A3A2-9F4797CC77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180111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3D868-3A67-4FA7-810A-B403FE135157}" type="datetimeFigureOut">
              <a:rPr lang="en-US" smtClean="0"/>
              <a:t>05-Jan-23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6D46B-32C1-454C-9DF8-AF26DB1E5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252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D276D-8416-472E-81D5-A41102671546}" type="datetimeFigureOut">
              <a:rPr lang="en-IN" smtClean="0"/>
              <a:t>05-01-2023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17C63-6E19-499E-A3A2-9F4797CC77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68657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D276D-8416-472E-81D5-A41102671546}" type="datetimeFigureOut">
              <a:rPr lang="en-IN" smtClean="0"/>
              <a:t>05-01-2023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3817C63-6E19-499E-A3A2-9F4797CC77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504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D276D-8416-472E-81D5-A41102671546}" type="datetimeFigureOut">
              <a:rPr lang="en-IN" smtClean="0"/>
              <a:t>05-01-2023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3817C63-6E19-499E-A3A2-9F4797CC77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83224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D276D-8416-472E-81D5-A41102671546}" type="datetimeFigureOut">
              <a:rPr lang="en-IN" smtClean="0"/>
              <a:t>05-01-2023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3817C63-6E19-499E-A3A2-9F4797CC77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81470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D276D-8416-472E-81D5-A41102671546}" type="datetimeFigureOut">
              <a:rPr lang="en-IN" smtClean="0"/>
              <a:t>05-01-2023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17C63-6E19-499E-A3A2-9F4797CC77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02243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D276D-8416-472E-81D5-A41102671546}" type="datetimeFigureOut">
              <a:rPr lang="en-IN" smtClean="0"/>
              <a:t>05-01-2023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17C63-6E19-499E-A3A2-9F4797CC77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76018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D276D-8416-472E-81D5-A41102671546}" type="datetimeFigureOut">
              <a:rPr lang="en-IN" smtClean="0"/>
              <a:t>05-01-2023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17C63-6E19-499E-A3A2-9F4797CC77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34416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D276D-8416-472E-81D5-A41102671546}" type="datetimeFigureOut">
              <a:rPr lang="en-IN" smtClean="0"/>
              <a:t>05-01-2023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3817C63-6E19-499E-A3A2-9F4797CC77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71989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emf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ags" Target="../tags/tag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6D276D-8416-472E-81D5-A41102671546}" type="datetimeFigureOut">
              <a:rPr lang="en-IN" smtClean="0"/>
              <a:t>05-01-2023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3817C63-6E19-499E-A3A2-9F4797CC7782}" type="slidenum">
              <a:rPr lang="en-IN" smtClean="0"/>
              <a:t>‹#›</a:t>
            </a:fld>
            <a:endParaRPr lang="en-IN"/>
          </a:p>
        </p:txBody>
      </p:sp>
      <p:graphicFrame>
        <p:nvGraphicFramePr>
          <p:cNvPr id="36" name="Object 35" hidden="1">
            <a:extLst>
              <a:ext uri="{FF2B5EF4-FFF2-40B4-BE49-F238E27FC236}">
                <a16:creationId xmlns:a16="http://schemas.microsoft.com/office/drawing/2014/main" id="{01D8819F-C37A-4F43-95BC-EBBD360FB630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9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20" imgW="395" imgH="396" progId="TCLayout.ActiveDocument.1">
                  <p:embed/>
                </p:oleObj>
              </mc:Choice>
              <mc:Fallback>
                <p:oleObj name="think-cell Slide" r:id="rId20" imgW="395" imgH="396" progId="TCLayout.ActiveDocument.1">
                  <p:embed/>
                  <p:pic>
                    <p:nvPicPr>
                      <p:cNvPr id="36" name="Object 35" hidden="1">
                        <a:extLst>
                          <a:ext uri="{FF2B5EF4-FFF2-40B4-BE49-F238E27FC236}">
                            <a16:creationId xmlns:a16="http://schemas.microsoft.com/office/drawing/2014/main" id="{01D8819F-C37A-4F43-95BC-EBBD360FB63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43358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  <p:sldLayoutId id="2147483739" r:id="rId12"/>
    <p:sldLayoutId id="2147483740" r:id="rId13"/>
    <p:sldLayoutId id="2147483741" r:id="rId14"/>
    <p:sldLayoutId id="2147483742" r:id="rId15"/>
    <p:sldLayoutId id="2147483743" r:id="rId16"/>
    <p:sldLayoutId id="214748366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25657;p10">
            <a:extLst>
              <a:ext uri="{FF2B5EF4-FFF2-40B4-BE49-F238E27FC236}">
                <a16:creationId xmlns:a16="http://schemas.microsoft.com/office/drawing/2014/main" id="{981677DC-4BD9-4B54-8ADB-C3ACED934FA7}"/>
              </a:ext>
            </a:extLst>
          </p:cNvPr>
          <p:cNvSpPr txBox="1">
            <a:spLocks/>
          </p:cNvSpPr>
          <p:nvPr/>
        </p:nvSpPr>
        <p:spPr>
          <a:xfrm>
            <a:off x="1524003" y="1999615"/>
            <a:ext cx="9144000" cy="2764028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accent1"/>
                </a:solidFill>
                <a:latin typeface="Gill Sans MT" panose="020B0502020104020203" pitchFamily="34" charset="0"/>
                <a:ea typeface="+mj-ea"/>
                <a:cs typeface="+mj-cs"/>
              </a:defRPr>
            </a:lvl1pPr>
          </a:lstStyle>
          <a:p>
            <a:pPr marL="257175" marR="0" lvl="0" indent="-257175" algn="ctr" fontAlgn="auto">
              <a:spcAft>
                <a:spcPts val="600"/>
              </a:spcAft>
              <a:buClrTx/>
              <a:buSzTx/>
              <a:tabLst/>
              <a:defRPr/>
            </a:pPr>
            <a:r>
              <a:rPr kumimoji="0" lang="en-US" sz="40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Performance Dashboard</a:t>
            </a:r>
          </a:p>
          <a:p>
            <a:pPr marL="257175" marR="0" lvl="0" indent="-257175" algn="ctr" fontAlgn="auto">
              <a:spcAft>
                <a:spcPts val="600"/>
              </a:spcAft>
              <a:buClrTx/>
              <a:buSzTx/>
              <a:tabLst/>
              <a:defRPr/>
            </a:pPr>
            <a:endParaRPr lang="en-US" sz="40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marL="257175" marR="0" lvl="0" indent="-257175" algn="ctr" fontAlgn="auto">
              <a:spcAft>
                <a:spcPts val="600"/>
              </a:spcAft>
              <a:buClrTx/>
              <a:buSzTx/>
              <a:tabLst/>
              <a:defRPr/>
            </a:pPr>
            <a:r>
              <a:rPr kumimoji="0" lang="en-US" sz="40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IHIP – IDSP</a:t>
            </a:r>
          </a:p>
        </p:txBody>
      </p:sp>
    </p:spTree>
    <p:extLst>
      <p:ext uri="{BB962C8B-B14F-4D97-AF65-F5344CB8AC3E}">
        <p14:creationId xmlns:p14="http://schemas.microsoft.com/office/powerpoint/2010/main" val="40638315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7326D-FE1F-49D9-B2D7-F2BFF8921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1D69BB-287A-4836-B8B4-997038002B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Performance dashboard is available under ‘Reports’        ‘Dashboard’</a:t>
            </a:r>
          </a:p>
          <a:p>
            <a:r>
              <a:rPr lang="en-US" dirty="0"/>
              <a:t>It shows the performance ranking of Districts/States based on scoring criteria</a:t>
            </a:r>
          </a:p>
          <a:p>
            <a:r>
              <a:rPr lang="en-US" dirty="0"/>
              <a:t>The scoring criteria used is based on the:</a:t>
            </a:r>
          </a:p>
          <a:p>
            <a:pPr lvl="1"/>
            <a:r>
              <a:rPr lang="en-US" dirty="0"/>
              <a:t>Reporting Performance</a:t>
            </a:r>
          </a:p>
          <a:p>
            <a:pPr lvl="1"/>
            <a:r>
              <a:rPr lang="en-US" dirty="0"/>
              <a:t>Urban area mapping (wards to sub centers)</a:t>
            </a:r>
          </a:p>
          <a:p>
            <a:pPr lvl="1"/>
            <a:r>
              <a:rPr lang="en-US" dirty="0"/>
              <a:t>Outbreak response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49D4ED9F-E169-424F-9F6A-BADE572458C4}"/>
              </a:ext>
            </a:extLst>
          </p:cNvPr>
          <p:cNvCxnSpPr/>
          <p:nvPr/>
        </p:nvCxnSpPr>
        <p:spPr>
          <a:xfrm>
            <a:off x="8886144" y="2367645"/>
            <a:ext cx="44461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3321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95256-689F-4EDF-833E-D2F60C7A9C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9820" y="684195"/>
            <a:ext cx="10515600" cy="55478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Weightage For Performance ranking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7CDB5BFC-705B-486F-BC78-7BD1659E058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55437612"/>
              </p:ext>
            </p:extLst>
          </p:nvPr>
        </p:nvGraphicFramePr>
        <p:xfrm>
          <a:off x="2143620" y="1137109"/>
          <a:ext cx="8128000" cy="57208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75606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751DF6-365F-4F12-841C-0B21455EF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Calculation basis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AF48A7-555D-46C4-8114-99FAD1BEE8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754909"/>
            <a:ext cx="8915400" cy="430414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Scoring is done on daily basis</a:t>
            </a:r>
          </a:p>
          <a:p>
            <a:r>
              <a:rPr lang="en-US" dirty="0"/>
              <a:t>For selected period the mean score(average) for that period is shown</a:t>
            </a:r>
          </a:p>
          <a:p>
            <a:r>
              <a:rPr lang="en-US" dirty="0"/>
              <a:t>For S / P / L Forms – % RUs reported on the day inclusive of nil reporting (adapted to a maximum score for 20 points for each form type)</a:t>
            </a:r>
          </a:p>
          <a:p>
            <a:r>
              <a:rPr lang="en-US" dirty="0"/>
              <a:t>Cases reporting - % RUs (S+P+L) reported at least one case on the day (nil reporting excluded) – maximum score 10 points</a:t>
            </a:r>
          </a:p>
          <a:p>
            <a:r>
              <a:rPr lang="en-US" dirty="0"/>
              <a:t>Urban mapping - % Urban Wards mapped with sub center – maximum score 10 points</a:t>
            </a:r>
          </a:p>
          <a:p>
            <a:r>
              <a:rPr lang="en-US" dirty="0"/>
              <a:t>Outbreak response – has two elements:</a:t>
            </a:r>
          </a:p>
          <a:p>
            <a:pPr lvl="1"/>
            <a:r>
              <a:rPr lang="en-US" dirty="0"/>
              <a:t>Event alert response time – % Event Alerts (out of reported) responded within 48 hours (2 days) during last three months</a:t>
            </a:r>
          </a:p>
          <a:p>
            <a:pPr lvl="1"/>
            <a:r>
              <a:rPr lang="en-US" dirty="0"/>
              <a:t>Outbreak completion - % Outbreak completed (out of reported) during last three months</a:t>
            </a:r>
          </a:p>
        </p:txBody>
      </p:sp>
    </p:spTree>
    <p:extLst>
      <p:ext uri="{BB962C8B-B14F-4D97-AF65-F5344CB8AC3E}">
        <p14:creationId xmlns:p14="http://schemas.microsoft.com/office/powerpoint/2010/main" val="15643742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B37BF-BA2C-447C-AD0A-C49BC58F4B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82087" y="624110"/>
            <a:ext cx="8911687" cy="807526"/>
          </a:xfrm>
        </p:spPr>
        <p:txBody>
          <a:bodyPr/>
          <a:lstStyle/>
          <a:p>
            <a:r>
              <a:rPr lang="en-US" dirty="0"/>
              <a:t>Performance Dashboard - Scores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D0E7B10-8026-4CDF-AF0B-39FBD18B0047}"/>
              </a:ext>
            </a:extLst>
          </p:cNvPr>
          <p:cNvSpPr txBox="1"/>
          <p:nvPr/>
        </p:nvSpPr>
        <p:spPr>
          <a:xfrm>
            <a:off x="1450108" y="4842757"/>
            <a:ext cx="9943666" cy="9233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742950" lvl="1" indent="-28575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11430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16002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20574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25146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29718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34290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38862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r>
              <a:rPr lang="en-US" dirty="0"/>
              <a:t>On top various filters are given to select State / District / Date range</a:t>
            </a:r>
          </a:p>
          <a:p>
            <a:r>
              <a:rPr lang="en-US" dirty="0"/>
              <a:t>Below filters Total Score followed by score for individual components is shown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07BAD64-F1D4-4CEA-BD9A-7396DB8625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741" y="2015243"/>
            <a:ext cx="11393774" cy="2422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25946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1DBD5-691C-42C3-B051-3B0F0FAED2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2997" y="630476"/>
            <a:ext cx="8911687" cy="1280890"/>
          </a:xfrm>
        </p:spPr>
        <p:txBody>
          <a:bodyPr/>
          <a:lstStyle/>
          <a:p>
            <a:r>
              <a:rPr lang="en-US" dirty="0"/>
              <a:t>Dashboard - Maps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44DB24C-405A-41C5-A00D-279DB6D3187E}"/>
              </a:ext>
            </a:extLst>
          </p:cNvPr>
          <p:cNvSpPr txBox="1"/>
          <p:nvPr/>
        </p:nvSpPr>
        <p:spPr>
          <a:xfrm>
            <a:off x="1579798" y="5151586"/>
            <a:ext cx="9943666" cy="138776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742950" lvl="1" indent="-28575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11430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16002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20574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25146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29718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34290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38862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r>
              <a:rPr lang="en-US" dirty="0"/>
              <a:t>Map of States / Districts showing ‘Total Score’ by ranges</a:t>
            </a:r>
          </a:p>
          <a:p>
            <a:r>
              <a:rPr lang="en-US" dirty="0"/>
              <a:t>On selecting a particular ‘State’ from filter on the top – ‘Districts’ for that particular state are shown</a:t>
            </a:r>
          </a:p>
          <a:p>
            <a:r>
              <a:rPr lang="en-US" dirty="0"/>
              <a:t>Home / Zoom in / Zoom out buttons are given for better visual experience</a:t>
            </a:r>
          </a:p>
          <a:p>
            <a:r>
              <a:rPr lang="en-US" dirty="0"/>
              <a:t>Data / Image can be exported by clicking on given button</a:t>
            </a:r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C3C1522-5DA7-4AB5-8336-9A7C2E67EF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6355" y="1318439"/>
            <a:ext cx="10899289" cy="4147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14787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1DBD5-691C-42C3-B051-3B0F0FAED2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53841" y="734946"/>
            <a:ext cx="8911687" cy="1280890"/>
          </a:xfrm>
        </p:spPr>
        <p:txBody>
          <a:bodyPr/>
          <a:lstStyle/>
          <a:p>
            <a:r>
              <a:rPr lang="en-US" dirty="0"/>
              <a:t>Dashboard – Score trend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44DB24C-405A-41C5-A00D-279DB6D3187E}"/>
              </a:ext>
            </a:extLst>
          </p:cNvPr>
          <p:cNvSpPr txBox="1"/>
          <p:nvPr/>
        </p:nvSpPr>
        <p:spPr>
          <a:xfrm>
            <a:off x="1607127" y="5413402"/>
            <a:ext cx="9943666" cy="11813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742950" lvl="1" indent="-28575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11430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16002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20574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25146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29718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34290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38862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r>
              <a:rPr lang="en-US" dirty="0"/>
              <a:t>On the left – Monthly mean score for the last six months is shown</a:t>
            </a:r>
          </a:p>
          <a:p>
            <a:r>
              <a:rPr lang="en-US" dirty="0"/>
              <a:t>On the right – The day / Week wise score trend for the selected period is shown</a:t>
            </a:r>
          </a:p>
          <a:p>
            <a:r>
              <a:rPr lang="en-US" dirty="0"/>
              <a:t>Data / Images can be exported by clicking on the given button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DDAD637-800B-445D-8385-6418417BAF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8478" y="1611507"/>
            <a:ext cx="10402315" cy="3634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72546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1DBD5-691C-42C3-B051-3B0F0FAED2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1091" y="665052"/>
            <a:ext cx="10243128" cy="1280890"/>
          </a:xfrm>
        </p:spPr>
        <p:txBody>
          <a:bodyPr/>
          <a:lstStyle/>
          <a:p>
            <a:r>
              <a:rPr lang="en-US" dirty="0"/>
              <a:t>Dashboard – </a:t>
            </a:r>
            <a:r>
              <a:rPr lang="en-US" sz="3200" dirty="0"/>
              <a:t>Districts Performance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44DB24C-405A-41C5-A00D-279DB6D3187E}"/>
              </a:ext>
            </a:extLst>
          </p:cNvPr>
          <p:cNvSpPr txBox="1"/>
          <p:nvPr/>
        </p:nvSpPr>
        <p:spPr>
          <a:xfrm>
            <a:off x="1523999" y="5626148"/>
            <a:ext cx="9943666" cy="92528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742950" lvl="1" indent="-28575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11430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16002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20574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25146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29718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34290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38862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r>
              <a:rPr lang="en-US" dirty="0"/>
              <a:t>Table shows district-wise different scores</a:t>
            </a:r>
          </a:p>
          <a:p>
            <a:r>
              <a:rPr lang="en-US" dirty="0"/>
              <a:t>Can be sorted by clicking on any column heading</a:t>
            </a:r>
          </a:p>
          <a:p>
            <a:r>
              <a:rPr lang="en-US" dirty="0"/>
              <a:t>Data can be downloaded by clicking on ‘Export’</a:t>
            </a:r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40D9177-7021-4567-8C77-ACF7E1D406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9890" y="1305497"/>
            <a:ext cx="10631055" cy="4142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5030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1DBD5-691C-42C3-B051-3B0F0FAED2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Dashboard – Score trend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44DB24C-405A-41C5-A00D-279DB6D3187E}"/>
              </a:ext>
            </a:extLst>
          </p:cNvPr>
          <p:cNvSpPr txBox="1"/>
          <p:nvPr/>
        </p:nvSpPr>
        <p:spPr>
          <a:xfrm>
            <a:off x="1560945" y="5108602"/>
            <a:ext cx="9943666" cy="16339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742950" lvl="1" indent="-28575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11430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16002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20574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25146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29718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34290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38862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r>
              <a:rPr lang="en-US" dirty="0"/>
              <a:t>Top &amp; bottom States / Districts as per total score are shown</a:t>
            </a:r>
          </a:p>
          <a:p>
            <a:r>
              <a:rPr lang="en-US" dirty="0"/>
              <a:t>By selecting a particular state on top filter, ranking of districts for that state can be seen</a:t>
            </a:r>
          </a:p>
          <a:p>
            <a:r>
              <a:rPr lang="en-US" dirty="0"/>
              <a:t>Data / Image can be exported by clicking on given button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6B1F874-4357-42CF-A203-0514D0BDBD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328" y="1552277"/>
            <a:ext cx="10982036" cy="3400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12341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349</TotalTime>
  <Words>418</Words>
  <Application>Microsoft Office PowerPoint</Application>
  <PresentationFormat>Widescreen</PresentationFormat>
  <Paragraphs>41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Century Gothic</vt:lpstr>
      <vt:lpstr>Gill Sans MT</vt:lpstr>
      <vt:lpstr>Wingdings 3</vt:lpstr>
      <vt:lpstr>Wisp</vt:lpstr>
      <vt:lpstr>think-cell Slide</vt:lpstr>
      <vt:lpstr>PowerPoint Presentation</vt:lpstr>
      <vt:lpstr>Introduction</vt:lpstr>
      <vt:lpstr>Weightage For Performance ranking</vt:lpstr>
      <vt:lpstr>Calculation basis</vt:lpstr>
      <vt:lpstr>Performance Dashboard - Scores</vt:lpstr>
      <vt:lpstr>Dashboard - Maps</vt:lpstr>
      <vt:lpstr>Dashboard – Score trend</vt:lpstr>
      <vt:lpstr>Dashboard – Districts Performance</vt:lpstr>
      <vt:lpstr>Dashboard – Score trend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 Shyam</dc:creator>
  <cp:lastModifiedBy>SINGHAL, Shyam</cp:lastModifiedBy>
  <cp:revision>21</cp:revision>
  <dcterms:created xsi:type="dcterms:W3CDTF">2021-04-06T05:36:15Z</dcterms:created>
  <dcterms:modified xsi:type="dcterms:W3CDTF">2023-01-05T06:45:38Z</dcterms:modified>
</cp:coreProperties>
</file>