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53" r:id="rId3"/>
    <p:sldId id="354" r:id="rId4"/>
    <p:sldId id="401" r:id="rId5"/>
    <p:sldId id="402" r:id="rId6"/>
    <p:sldId id="403" r:id="rId7"/>
    <p:sldId id="404" r:id="rId8"/>
    <p:sldId id="405" r:id="rId9"/>
    <p:sldId id="406" r:id="rId10"/>
    <p:sldId id="396" r:id="rId11"/>
    <p:sldId id="397" r:id="rId12"/>
    <p:sldId id="398" r:id="rId13"/>
    <p:sldId id="299" r:id="rId14"/>
    <p:sldId id="259" r:id="rId15"/>
    <p:sldId id="260" r:id="rId16"/>
    <p:sldId id="261" r:id="rId17"/>
    <p:sldId id="400" r:id="rId18"/>
    <p:sldId id="292" r:id="rId19"/>
    <p:sldId id="262" r:id="rId20"/>
    <p:sldId id="293" r:id="rId21"/>
    <p:sldId id="263" r:id="rId22"/>
    <p:sldId id="294" r:id="rId23"/>
    <p:sldId id="295" r:id="rId24"/>
    <p:sldId id="296" r:id="rId25"/>
    <p:sldId id="297" r:id="rId26"/>
    <p:sldId id="264" r:id="rId27"/>
    <p:sldId id="306" r:id="rId28"/>
    <p:sldId id="307" r:id="rId29"/>
    <p:sldId id="308" r:id="rId30"/>
    <p:sldId id="309" r:id="rId31"/>
    <p:sldId id="313" r:id="rId32"/>
    <p:sldId id="312" r:id="rId33"/>
    <p:sldId id="266" r:id="rId34"/>
    <p:sldId id="265" r:id="rId35"/>
    <p:sldId id="268" r:id="rId36"/>
    <p:sldId id="314" r:id="rId37"/>
    <p:sldId id="316" r:id="rId38"/>
    <p:sldId id="317" r:id="rId39"/>
    <p:sldId id="320" r:id="rId40"/>
    <p:sldId id="321" r:id="rId41"/>
    <p:sldId id="322" r:id="rId42"/>
    <p:sldId id="318" r:id="rId43"/>
    <p:sldId id="358" r:id="rId44"/>
    <p:sldId id="319" r:id="rId45"/>
    <p:sldId id="324" r:id="rId46"/>
    <p:sldId id="269" r:id="rId47"/>
    <p:sldId id="275" r:id="rId48"/>
    <p:sldId id="274" r:id="rId49"/>
    <p:sldId id="327" r:id="rId50"/>
    <p:sldId id="326" r:id="rId51"/>
    <p:sldId id="328" r:id="rId52"/>
    <p:sldId id="329" r:id="rId53"/>
    <p:sldId id="355" r:id="rId54"/>
    <p:sldId id="332" r:id="rId55"/>
    <p:sldId id="359" r:id="rId56"/>
    <p:sldId id="331" r:id="rId57"/>
    <p:sldId id="330" r:id="rId58"/>
    <p:sldId id="333" r:id="rId59"/>
    <p:sldId id="270" r:id="rId60"/>
    <p:sldId id="271" r:id="rId61"/>
    <p:sldId id="272" r:id="rId62"/>
    <p:sldId id="273" r:id="rId63"/>
    <p:sldId id="276" r:id="rId64"/>
    <p:sldId id="277" r:id="rId65"/>
    <p:sldId id="278" r:id="rId66"/>
    <p:sldId id="279" r:id="rId67"/>
    <p:sldId id="280" r:id="rId68"/>
    <p:sldId id="389" r:id="rId69"/>
    <p:sldId id="281" r:id="rId70"/>
    <p:sldId id="282" r:id="rId71"/>
    <p:sldId id="334" r:id="rId72"/>
    <p:sldId id="360" r:id="rId73"/>
    <p:sldId id="362" r:id="rId74"/>
    <p:sldId id="363" r:id="rId75"/>
    <p:sldId id="285" r:id="rId76"/>
    <p:sldId id="286" r:id="rId77"/>
    <p:sldId id="287" r:id="rId78"/>
    <p:sldId id="288" r:id="rId79"/>
    <p:sldId id="361" r:id="rId80"/>
    <p:sldId id="289" r:id="rId81"/>
    <p:sldId id="290" r:id="rId82"/>
    <p:sldId id="291" r:id="rId83"/>
    <p:sldId id="302" r:id="rId84"/>
    <p:sldId id="335" r:id="rId85"/>
    <p:sldId id="349" r:id="rId86"/>
    <p:sldId id="304" r:id="rId87"/>
    <p:sldId id="305" r:id="rId88"/>
    <p:sldId id="336" r:id="rId89"/>
    <p:sldId id="351" r:id="rId90"/>
    <p:sldId id="350" r:id="rId91"/>
    <p:sldId id="390" r:id="rId92"/>
    <p:sldId id="391" r:id="rId93"/>
    <p:sldId id="365" r:id="rId94"/>
    <p:sldId id="392" r:id="rId95"/>
    <p:sldId id="393" r:id="rId96"/>
    <p:sldId id="366" r:id="rId97"/>
    <p:sldId id="388" r:id="rId98"/>
    <p:sldId id="369" r:id="rId99"/>
    <p:sldId id="368" r:id="rId100"/>
    <p:sldId id="364" r:id="rId101"/>
    <p:sldId id="338" r:id="rId102"/>
    <p:sldId id="371" r:id="rId103"/>
    <p:sldId id="370" r:id="rId104"/>
    <p:sldId id="339" r:id="rId105"/>
    <p:sldId id="372" r:id="rId106"/>
    <p:sldId id="347" r:id="rId107"/>
    <p:sldId id="348" r:id="rId108"/>
    <p:sldId id="373" r:id="rId109"/>
    <p:sldId id="374" r:id="rId110"/>
    <p:sldId id="375" r:id="rId111"/>
    <p:sldId id="376" r:id="rId112"/>
    <p:sldId id="377" r:id="rId113"/>
    <p:sldId id="378" r:id="rId114"/>
    <p:sldId id="379" r:id="rId115"/>
    <p:sldId id="380" r:id="rId116"/>
    <p:sldId id="381" r:id="rId117"/>
    <p:sldId id="382" r:id="rId118"/>
    <p:sldId id="383" r:id="rId119"/>
    <p:sldId id="384" r:id="rId120"/>
    <p:sldId id="385" r:id="rId121"/>
    <p:sldId id="386" r:id="rId122"/>
    <p:sldId id="387" r:id="rId123"/>
    <p:sldId id="394" r:id="rId124"/>
    <p:sldId id="395" r:id="rId1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5" d="100"/>
          <a:sy n="85" d="100"/>
        </p:scale>
        <p:origin x="43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RIWALA, Devang" userId="7ac89b7e-b4af-4f6c-b21a-f7948d80f06e" providerId="ADAL" clId="{63808031-9CFF-4B6C-931E-065D8CB23621}"/>
    <pc:docChg chg="modSld">
      <pc:chgData name="JARIWALA, Devang" userId="7ac89b7e-b4af-4f6c-b21a-f7948d80f06e" providerId="ADAL" clId="{63808031-9CFF-4B6C-931E-065D8CB23621}" dt="2019-10-31T13:00:14.868" v="24" actId="20577"/>
      <pc:docMkLst>
        <pc:docMk/>
      </pc:docMkLst>
      <pc:sldChg chg="modSp">
        <pc:chgData name="JARIWALA, Devang" userId="7ac89b7e-b4af-4f6c-b21a-f7948d80f06e" providerId="ADAL" clId="{63808031-9CFF-4B6C-931E-065D8CB23621}" dt="2019-10-31T13:00:14.868" v="24" actId="20577"/>
        <pc:sldMkLst>
          <pc:docMk/>
          <pc:sldMk cId="2594013096" sldId="354"/>
        </pc:sldMkLst>
        <pc:spChg chg="mod">
          <ac:chgData name="JARIWALA, Devang" userId="7ac89b7e-b4af-4f6c-b21a-f7948d80f06e" providerId="ADAL" clId="{63808031-9CFF-4B6C-931E-065D8CB23621}" dt="2019-10-31T13:00:14.868" v="24" actId="20577"/>
          <ac:spMkLst>
            <pc:docMk/>
            <pc:sldMk cId="2594013096" sldId="354"/>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7639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84314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30414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0810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5060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5464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1338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7458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7459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78325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4167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483737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3.pn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7.png"/><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9.png"/><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3.png"/><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7.png"/><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ihip.indigoind.com/idsp/downloadapk" TargetMode="External"/><Relationship Id="rId2" Type="http://schemas.openxmlformats.org/officeDocument/2006/relationships/hyperlink" Target="http://ihip.nhp.gov.in/idsp/downloadapk"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ihip.nhp.gov.in/idsp/downloadapk" TargetMode="External"/><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 form entry (Android app)</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04785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6096000"/>
          </a:xfrm>
        </p:spPr>
        <p:txBody>
          <a:bodyPr>
            <a:normAutofit lnSpcReduction="10000"/>
          </a:bodyPr>
          <a:lstStyle/>
          <a:p>
            <a:r>
              <a:rPr lang="en-US" dirty="0"/>
              <a:t>After clicking on IHIP mobile app icon, the first screen which is the  the “Sign in” page would look like this</a:t>
            </a:r>
          </a:p>
          <a:p>
            <a:endParaRPr lang="en-US" dirty="0"/>
          </a:p>
          <a:p>
            <a:r>
              <a:rPr lang="en-US" dirty="0"/>
              <a:t>As this is an app for training / learning purpose, it is showing “</a:t>
            </a:r>
            <a:r>
              <a:rPr lang="en-US" dirty="0">
                <a:solidFill>
                  <a:srgbClr val="FF0000"/>
                </a:solidFill>
              </a:rPr>
              <a:t>https://ihiptraining.in//idsp</a:t>
            </a:r>
            <a:r>
              <a:rPr lang="en-US" dirty="0"/>
              <a:t>” URL which is the URL of </a:t>
            </a:r>
            <a:r>
              <a:rPr lang="en-US" dirty="0" err="1"/>
              <a:t>of</a:t>
            </a:r>
            <a:r>
              <a:rPr lang="en-US" dirty="0"/>
              <a:t> Learning/ Training platform with which this training app is linked</a:t>
            </a:r>
          </a:p>
        </p:txBody>
      </p:sp>
      <p:pic>
        <p:nvPicPr>
          <p:cNvPr id="3" name="Picture 2">
            <a:extLst>
              <a:ext uri="{FF2B5EF4-FFF2-40B4-BE49-F238E27FC236}">
                <a16:creationId xmlns:a16="http://schemas.microsoft.com/office/drawing/2014/main" id="{E67FD13C-4857-4298-979D-5388D6FAED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0"/>
            <a:ext cx="3892573" cy="6858000"/>
          </a:xfrm>
          <a:prstGeom prst="rect">
            <a:avLst/>
          </a:prstGeom>
          <a:ln w="12700">
            <a:solidFill>
              <a:schemeClr val="tx1"/>
            </a:solidFill>
          </a:ln>
        </p:spPr>
      </p:pic>
      <p:sp>
        <p:nvSpPr>
          <p:cNvPr id="7" name="Rectangle 6">
            <a:extLst>
              <a:ext uri="{FF2B5EF4-FFF2-40B4-BE49-F238E27FC236}">
                <a16:creationId xmlns:a16="http://schemas.microsoft.com/office/drawing/2014/main" id="{4FCE301E-A887-4767-A8FB-9E215BB072F5}"/>
              </a:ext>
            </a:extLst>
          </p:cNvPr>
          <p:cNvSpPr/>
          <p:nvPr/>
        </p:nvSpPr>
        <p:spPr>
          <a:xfrm>
            <a:off x="838199" y="5562600"/>
            <a:ext cx="2500745"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400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endParaRPr lang="en-US" dirty="0"/>
          </a:p>
          <a:p>
            <a:endParaRPr lang="en-US" dirty="0"/>
          </a:p>
          <a:p>
            <a:endParaRPr lang="en-US" dirty="0"/>
          </a:p>
          <a:p>
            <a:endParaRPr lang="en-US" dirty="0"/>
          </a:p>
          <a:p>
            <a:r>
              <a:rPr lang="en-US" dirty="0">
                <a:solidFill>
                  <a:srgbClr val="0070C0"/>
                </a:solidFill>
              </a:rPr>
              <a:t>Now let’s create an event using “Event Alert Form”</a:t>
            </a:r>
          </a:p>
        </p:txBody>
      </p:sp>
      <p:pic>
        <p:nvPicPr>
          <p:cNvPr id="35842" name="Picture 2" descr="D:\IHIP Coordinator\Study Material IHIP\Kerala State Level training 16-3-2019\Sceenshots mobile app\Screenshot_2019-03-25-13-03-28-033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259080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73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1000"/>
                                        <p:tgtEl>
                                          <p:spTgt spid="6">
                                            <p:txEl>
                                              <p:pRg st="4" end="4"/>
                                            </p:txEl>
                                          </p:spTgt>
                                        </p:tgtEl>
                                      </p:cBhvr>
                                    </p:animEffect>
                                    <p:anim calcmode="lin" valueType="num">
                                      <p:cBhvr>
                                        <p:cTn id="1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t>This is how “Event Alert Form” looks</a:t>
            </a:r>
          </a:p>
          <a:p>
            <a:endParaRPr lang="en-US" dirty="0"/>
          </a:p>
          <a:p>
            <a:r>
              <a:rPr lang="en-US" dirty="0">
                <a:solidFill>
                  <a:srgbClr val="0070C0"/>
                </a:solidFill>
              </a:rPr>
              <a:t>First of all select the date on which the event occurred </a:t>
            </a:r>
          </a:p>
        </p:txBody>
      </p:sp>
      <p:pic>
        <p:nvPicPr>
          <p:cNvPr id="10242" name="Picture 2" descr="D:\IHIP Coordinator\Study Material IHIP\Kerala State Level training 16-3-2019\Sceenshots mobile app\event alert screen shots\Screenshot_2019-04-09-12-15-53-427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0068" y="144780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87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943600"/>
          </a:xfrm>
        </p:spPr>
        <p:txBody>
          <a:bodyPr>
            <a:normAutofit/>
          </a:bodyPr>
          <a:lstStyle/>
          <a:p>
            <a:r>
              <a:rPr lang="en-US" dirty="0"/>
              <a:t>This is how the calendar look</a:t>
            </a:r>
          </a:p>
          <a:p>
            <a:endParaRPr lang="en-US" dirty="0"/>
          </a:p>
          <a:p>
            <a:endParaRPr lang="en-US" dirty="0"/>
          </a:p>
          <a:p>
            <a:endParaRPr lang="en-US" dirty="0"/>
          </a:p>
          <a:p>
            <a:endParaRPr lang="en-US" dirty="0"/>
          </a:p>
          <a:p>
            <a:r>
              <a:rPr lang="en-US" dirty="0">
                <a:solidFill>
                  <a:srgbClr val="0070C0"/>
                </a:solidFill>
              </a:rPr>
              <a:t>Select the date</a:t>
            </a:r>
          </a:p>
          <a:p>
            <a:r>
              <a:rPr lang="en-US" dirty="0">
                <a:solidFill>
                  <a:srgbClr val="0070C0"/>
                </a:solidFill>
              </a:rPr>
              <a:t>Date selection has already been explained in details in S form section under Date of Birth</a:t>
            </a:r>
          </a:p>
        </p:txBody>
      </p:sp>
      <p:pic>
        <p:nvPicPr>
          <p:cNvPr id="11266" name="Picture 2" descr="D:\IHIP Coordinator\Study Material IHIP\Kerala State Level training 16-3-2019\Sceenshots mobile app\event alert screen shots\Screenshot_2019-04-09-12-16-15-202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380637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94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animEffect transition="in" filter="fade">
                                      <p:cBhvr>
                                        <p:cTn id="11" dur="1000"/>
                                        <p:tgtEl>
                                          <p:spTgt spid="6">
                                            <p:txEl>
                                              <p:pRg st="5" end="5"/>
                                            </p:txEl>
                                          </p:spTgt>
                                        </p:tgtEl>
                                      </p:cBhvr>
                                    </p:animEffect>
                                    <p:anim calcmode="lin" valueType="num">
                                      <p:cBhvr>
                                        <p:cTn id="1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5" end="5"/>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6">
                                            <p:txEl>
                                              <p:pRg st="6" end="6"/>
                                            </p:txEl>
                                          </p:spTgt>
                                        </p:tgtEl>
                                        <p:attrNameLst>
                                          <p:attrName>style.visibility</p:attrName>
                                        </p:attrNameLst>
                                      </p:cBhvr>
                                      <p:to>
                                        <p:strVal val="visible"/>
                                      </p:to>
                                    </p:set>
                                    <p:animEffect transition="in" filter="fade">
                                      <p:cBhvr>
                                        <p:cTn id="16" dur="1000"/>
                                        <p:tgtEl>
                                          <p:spTgt spid="6">
                                            <p:txEl>
                                              <p:pRg st="6" end="6"/>
                                            </p:txEl>
                                          </p:spTgt>
                                        </p:tgtEl>
                                      </p:cBhvr>
                                    </p:animEffect>
                                    <p:anim calcmode="lin" valueType="num">
                                      <p:cBhvr>
                                        <p:cTn id="17"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18"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solidFill>
                  <a:srgbClr val="0070C0"/>
                </a:solidFill>
              </a:rPr>
              <a:t>Then click on “Set”</a:t>
            </a:r>
          </a:p>
        </p:txBody>
      </p:sp>
      <p:pic>
        <p:nvPicPr>
          <p:cNvPr id="12290" name="Picture 2" descr="D:\IHIP Coordinator\Study Material IHIP\Kerala State Level training 16-3-2019\Sceenshots mobile app\event alert screen shots\Screenshot_2019-04-09-12-16-20-106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0"/>
            <a:ext cx="3429000" cy="6096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5959916"/>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72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0" end="10"/>
                                            </p:txEl>
                                          </p:spTgt>
                                        </p:tgtEl>
                                        <p:attrNameLst>
                                          <p:attrName>style.visibility</p:attrName>
                                        </p:attrNameLst>
                                      </p:cBhvr>
                                      <p:to>
                                        <p:strVal val="visible"/>
                                      </p:to>
                                    </p:set>
                                    <p:animEffect transition="in" filter="fade">
                                      <p:cBhvr>
                                        <p:cTn id="12" dur="1000"/>
                                        <p:tgtEl>
                                          <p:spTgt spid="6">
                                            <p:txEl>
                                              <p:pRg st="10" end="10"/>
                                            </p:txEl>
                                          </p:spTgt>
                                        </p:tgtEl>
                                      </p:cBhvr>
                                    </p:animEffect>
                                    <p:anim calcmode="lin" valueType="num">
                                      <p:cBhvr>
                                        <p:cTn id="13"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6019800"/>
          </a:xfrm>
        </p:spPr>
        <p:txBody>
          <a:bodyPr>
            <a:normAutofit/>
          </a:bodyPr>
          <a:lstStyle/>
          <a:p>
            <a:r>
              <a:rPr lang="en-US" dirty="0"/>
              <a:t>The selected date will appear</a:t>
            </a:r>
          </a:p>
          <a:p>
            <a:r>
              <a:rPr lang="en-US" dirty="0"/>
              <a:t>You can’t change the name of the district but you can select the sub-district depending upon the place at which the event has occurred</a:t>
            </a:r>
          </a:p>
          <a:p>
            <a:endParaRPr lang="en-US" dirty="0"/>
          </a:p>
          <a:p>
            <a:r>
              <a:rPr lang="en-US" dirty="0">
                <a:solidFill>
                  <a:srgbClr val="0070C0"/>
                </a:solidFill>
              </a:rPr>
              <a:t>Click in front of “Sub District” to get the list of Sub Districts in the District</a:t>
            </a:r>
          </a:p>
          <a:p>
            <a:endParaRPr lang="en-US" dirty="0"/>
          </a:p>
        </p:txBody>
      </p:sp>
      <p:pic>
        <p:nvPicPr>
          <p:cNvPr id="13314" name="Picture 2" descr="D:\IHIP Coordinator\Study Material IHIP\Kerala State Level training 16-3-2019\Sceenshots mobile app\event alert screen shots\Screenshot_2019-04-09-12-16-26-997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886"/>
            <a:ext cx="38576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293" y="2819400"/>
            <a:ext cx="657532" cy="96159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865088" y="1295400"/>
            <a:ext cx="1600200" cy="419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28800" y="2039256"/>
            <a:ext cx="1600200" cy="419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462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fade">
                                      <p:cBhvr>
                                        <p:cTn id="36" dur="1000"/>
                                        <p:tgtEl>
                                          <p:spTgt spid="6">
                                            <p:txEl>
                                              <p:pRg st="3" end="3"/>
                                            </p:txEl>
                                          </p:spTgt>
                                        </p:tgtEl>
                                      </p:cBhvr>
                                    </p:animEffect>
                                    <p:anim calcmode="lin" valueType="num">
                                      <p:cBhvr>
                                        <p:cTn id="3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endParaRPr lang="en-US" dirty="0"/>
          </a:p>
        </p:txBody>
      </p:sp>
      <p:pic>
        <p:nvPicPr>
          <p:cNvPr id="14338" name="Picture 2" descr="D:\IHIP Coordinator\Study Material IHIP\Kerala State Level training 16-3-2019\Sceenshots mobile app\event alert screen shots\Screenshot_2019-04-09-12-17-18-596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3857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24400" y="4866402"/>
            <a:ext cx="2203422" cy="523220"/>
          </a:xfrm>
          <a:prstGeom prst="rect">
            <a:avLst/>
          </a:prstGeom>
          <a:noFill/>
          <a:ln>
            <a:solidFill>
              <a:schemeClr val="accent1"/>
            </a:solidFill>
          </a:ln>
          <a:effectLst>
            <a:glow rad="63500">
              <a:schemeClr val="accent3">
                <a:satMod val="175000"/>
                <a:alpha val="40000"/>
              </a:schemeClr>
            </a:glow>
          </a:effectLst>
        </p:spPr>
        <p:txBody>
          <a:bodyPr wrap="square" rtlCol="0">
            <a:spAutoFit/>
          </a:bodyPr>
          <a:lstStyle/>
          <a:p>
            <a:r>
              <a:rPr lang="en-US" sz="2800" dirty="0">
                <a:solidFill>
                  <a:srgbClr val="002060"/>
                </a:solidFill>
              </a:rPr>
              <a:t> Scroll Down</a:t>
            </a:r>
          </a:p>
        </p:txBody>
      </p:sp>
      <p:sp>
        <p:nvSpPr>
          <p:cNvPr id="5" name="Down Arrow 4"/>
          <p:cNvSpPr/>
          <p:nvPr/>
        </p:nvSpPr>
        <p:spPr>
          <a:xfrm>
            <a:off x="4244655" y="4724400"/>
            <a:ext cx="695818"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300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1"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6066993"/>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solidFill>
                  <a:srgbClr val="0070C0"/>
                </a:solidFill>
              </a:rPr>
              <a:t>We would keep “</a:t>
            </a:r>
            <a:r>
              <a:rPr lang="en-US" dirty="0" err="1">
                <a:solidFill>
                  <a:srgbClr val="0070C0"/>
                </a:solidFill>
              </a:rPr>
              <a:t>Tumakuru</a:t>
            </a:r>
            <a:r>
              <a:rPr lang="en-US" dirty="0">
                <a:solidFill>
                  <a:srgbClr val="0070C0"/>
                </a:solidFill>
              </a:rPr>
              <a:t>” sub district as selection for example</a:t>
            </a:r>
          </a:p>
        </p:txBody>
      </p:sp>
      <p:pic>
        <p:nvPicPr>
          <p:cNvPr id="15362" name="Picture 2" descr="D:\IHIP Coordinator\Study Material IHIP\Kerala State Level training 16-3-2019\Sceenshots mobile app\event alert screen shots\Screenshot_2019-04-09-12-17-31-428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38576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556260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49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9" end="9"/>
                                            </p:txEl>
                                          </p:spTgt>
                                        </p:tgtEl>
                                        <p:attrNameLst>
                                          <p:attrName>style.visibility</p:attrName>
                                        </p:attrNameLst>
                                      </p:cBhvr>
                                      <p:to>
                                        <p:strVal val="visible"/>
                                      </p:to>
                                    </p:set>
                                    <p:animEffect transition="in" filter="fade">
                                      <p:cBhvr>
                                        <p:cTn id="12" dur="1000"/>
                                        <p:tgtEl>
                                          <p:spTgt spid="6">
                                            <p:txEl>
                                              <p:pRg st="9" end="9"/>
                                            </p:txEl>
                                          </p:spTgt>
                                        </p:tgtEl>
                                      </p:cBhvr>
                                    </p:animEffect>
                                    <p:anim calcmode="lin" valueType="num">
                                      <p:cBhvr>
                                        <p:cTn id="13"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endParaRPr lang="en-US" dirty="0">
              <a:solidFill>
                <a:srgbClr val="0070C0"/>
              </a:solidFill>
            </a:endParaRPr>
          </a:p>
          <a:p>
            <a:endParaRPr lang="en-US" dirty="0">
              <a:solidFill>
                <a:srgbClr val="0070C0"/>
              </a:solidFill>
            </a:endParaRPr>
          </a:p>
          <a:p>
            <a:endParaRPr lang="en-US" dirty="0">
              <a:solidFill>
                <a:srgbClr val="0070C0"/>
              </a:solidFill>
            </a:endParaRPr>
          </a:p>
          <a:p>
            <a:endParaRPr lang="en-US" dirty="0">
              <a:solidFill>
                <a:srgbClr val="0070C0"/>
              </a:solidFill>
            </a:endParaRPr>
          </a:p>
          <a:p>
            <a:endParaRPr lang="en-US" dirty="0">
              <a:solidFill>
                <a:srgbClr val="0070C0"/>
              </a:solidFill>
            </a:endParaRPr>
          </a:p>
          <a:p>
            <a:r>
              <a:rPr lang="en-US" dirty="0">
                <a:solidFill>
                  <a:srgbClr val="0070C0"/>
                </a:solidFill>
              </a:rPr>
              <a:t>Click in front of “Select Village” to get the list of Villages in the Sub District selected</a:t>
            </a:r>
          </a:p>
          <a:p>
            <a:endParaRPr lang="en-US" dirty="0"/>
          </a:p>
        </p:txBody>
      </p:sp>
      <p:pic>
        <p:nvPicPr>
          <p:cNvPr id="16386" name="Picture 2" descr="D:\IHIP Coordinator\Study Material IHIP\Kerala State Level training 16-3-2019\Sceenshots mobile app\event alert screen shots\Screenshot_2019-04-09-12-16-26-997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38576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8527" y="3458007"/>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43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1000"/>
                                        <p:tgtEl>
                                          <p:spTgt spid="6">
                                            <p:txEl>
                                              <p:pRg st="5" end="5"/>
                                            </p:txEl>
                                          </p:spTgt>
                                        </p:tgtEl>
                                      </p:cBhvr>
                                    </p:animEffect>
                                    <p:anim calcmode="lin" valueType="num">
                                      <p:cBhvr>
                                        <p:cTn id="1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endParaRPr lang="en-US" dirty="0">
              <a:solidFill>
                <a:srgbClr val="0070C0"/>
              </a:solidFill>
            </a:endParaRPr>
          </a:p>
          <a:p>
            <a:endParaRPr lang="en-US" dirty="0">
              <a:solidFill>
                <a:srgbClr val="0070C0"/>
              </a:solidFill>
            </a:endParaRPr>
          </a:p>
          <a:p>
            <a:endParaRPr lang="en-US" dirty="0">
              <a:solidFill>
                <a:srgbClr val="0070C0"/>
              </a:solidFill>
            </a:endParaRPr>
          </a:p>
          <a:p>
            <a:endParaRPr lang="en-US" dirty="0">
              <a:solidFill>
                <a:srgbClr val="0070C0"/>
              </a:solidFill>
            </a:endParaRPr>
          </a:p>
          <a:p>
            <a:endParaRPr lang="en-US" dirty="0">
              <a:solidFill>
                <a:srgbClr val="0070C0"/>
              </a:solidFill>
            </a:endParaRPr>
          </a:p>
          <a:p>
            <a:endParaRPr lang="en-US" dirty="0">
              <a:solidFill>
                <a:srgbClr val="0070C0"/>
              </a:solidFill>
            </a:endParaRPr>
          </a:p>
          <a:p>
            <a:endParaRPr lang="en-US" dirty="0">
              <a:solidFill>
                <a:srgbClr val="0070C0"/>
              </a:solidFill>
            </a:endParaRPr>
          </a:p>
          <a:p>
            <a:r>
              <a:rPr lang="en-US" dirty="0">
                <a:solidFill>
                  <a:srgbClr val="0070C0"/>
                </a:solidFill>
              </a:rPr>
              <a:t>Select “</a:t>
            </a:r>
            <a:r>
              <a:rPr lang="en-US" dirty="0" err="1">
                <a:solidFill>
                  <a:srgbClr val="0070C0"/>
                </a:solidFill>
              </a:rPr>
              <a:t>Agalagunte</a:t>
            </a:r>
            <a:r>
              <a:rPr lang="en-US" dirty="0">
                <a:solidFill>
                  <a:srgbClr val="0070C0"/>
                </a:solidFill>
              </a:rPr>
              <a:t>” village for example</a:t>
            </a:r>
          </a:p>
        </p:txBody>
      </p:sp>
      <p:pic>
        <p:nvPicPr>
          <p:cNvPr id="17410" name="Picture 2" descr="D:\IHIP Coordinator\Study Material IHIP\Kerala State Level training 16-3-2019\Sceenshots mobile app\event alert screen shots\Screenshot_2019-04-09-12-17-40-542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38576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3602" y="4191000"/>
            <a:ext cx="657532" cy="9615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55026" y="5399802"/>
            <a:ext cx="4267200" cy="1384995"/>
          </a:xfrm>
          <a:prstGeom prst="rect">
            <a:avLst/>
          </a:prstGeom>
          <a:noFill/>
          <a:ln>
            <a:solidFill>
              <a:schemeClr val="accent1"/>
            </a:solidFill>
          </a:ln>
          <a:effectLst>
            <a:glow rad="63500">
              <a:schemeClr val="accent3">
                <a:satMod val="175000"/>
                <a:alpha val="40000"/>
              </a:schemeClr>
            </a:glow>
          </a:effectLst>
        </p:spPr>
        <p:txBody>
          <a:bodyPr wrap="square" rtlCol="0">
            <a:spAutoFit/>
          </a:bodyPr>
          <a:lstStyle/>
          <a:p>
            <a:r>
              <a:rPr lang="en-US" sz="2800" dirty="0">
                <a:solidFill>
                  <a:srgbClr val="002060"/>
                </a:solidFill>
              </a:rPr>
              <a:t> you may Scroll Down to see more options under Village data field </a:t>
            </a:r>
          </a:p>
        </p:txBody>
      </p:sp>
      <p:sp>
        <p:nvSpPr>
          <p:cNvPr id="7" name="Down Arrow 6"/>
          <p:cNvSpPr/>
          <p:nvPr/>
        </p:nvSpPr>
        <p:spPr>
          <a:xfrm>
            <a:off x="4244655" y="5649678"/>
            <a:ext cx="695818"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833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7" end="7"/>
                                            </p:txEl>
                                          </p:spTgt>
                                        </p:tgtEl>
                                        <p:attrNameLst>
                                          <p:attrName>style.visibility</p:attrName>
                                        </p:attrNameLst>
                                      </p:cBhvr>
                                      <p:to>
                                        <p:strVal val="visible"/>
                                      </p:to>
                                    </p:set>
                                    <p:animEffect transition="in" filter="fade">
                                      <p:cBhvr>
                                        <p:cTn id="12" dur="1000"/>
                                        <p:tgtEl>
                                          <p:spTgt spid="6">
                                            <p:txEl>
                                              <p:pRg st="7" end="7"/>
                                            </p:txEl>
                                          </p:spTgt>
                                        </p:tgtEl>
                                      </p:cBhvr>
                                    </p:animEffect>
                                    <p:anim calcmode="lin" valueType="num">
                                      <p:cBhvr>
                                        <p:cTn id="13"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5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2" presetClass="entr" presetSubtype="1" fill="hold" grpId="0" nodeType="withEffect">
                                  <p:stCondLst>
                                    <p:cond delay="5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endParaRPr lang="en-US" dirty="0"/>
          </a:p>
        </p:txBody>
      </p:sp>
      <p:pic>
        <p:nvPicPr>
          <p:cNvPr id="18434" name="Picture 2" descr="D:\IHIP Coordinator\Study Material IHIP\Kerala State Level training 16-3-2019\Sceenshots mobile app\event alert screen shots\Screenshot_2019-04-09-12-17-59-472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3857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295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t>Type the User ID and Password</a:t>
            </a:r>
          </a:p>
          <a:p>
            <a:endParaRPr lang="en-US" dirty="0"/>
          </a:p>
          <a:p>
            <a:endParaRPr lang="en-US" dirty="0"/>
          </a:p>
          <a:p>
            <a:endParaRPr lang="en-US" dirty="0"/>
          </a:p>
          <a:p>
            <a:pPr marL="0" indent="0">
              <a:buNone/>
            </a:pPr>
            <a:endParaRPr lang="en-US" dirty="0"/>
          </a:p>
          <a:p>
            <a:r>
              <a:rPr lang="en-US" dirty="0">
                <a:solidFill>
                  <a:srgbClr val="0070C0"/>
                </a:solidFill>
              </a:rPr>
              <a:t>Then click on “Login”</a:t>
            </a:r>
          </a:p>
        </p:txBody>
      </p:sp>
      <p:pic>
        <p:nvPicPr>
          <p:cNvPr id="3" name="Picture 2">
            <a:extLst>
              <a:ext uri="{FF2B5EF4-FFF2-40B4-BE49-F238E27FC236}">
                <a16:creationId xmlns:a16="http://schemas.microsoft.com/office/drawing/2014/main" id="{93CE8DB5-7123-450B-87D8-6E9F95A8B6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0"/>
            <a:ext cx="4002045" cy="6858000"/>
          </a:xfrm>
          <a:prstGeom prst="rect">
            <a:avLst/>
          </a:prstGeom>
          <a:ln>
            <a:solidFill>
              <a:schemeClr val="tx1"/>
            </a:solidFill>
          </a:ln>
        </p:spPr>
      </p:pic>
      <p:pic>
        <p:nvPicPr>
          <p:cNvPr id="8" name="Picture 2" descr="D:\userprofiles\jariwalad\Downloads\Click.jpg">
            <a:extLst>
              <a:ext uri="{FF2B5EF4-FFF2-40B4-BE49-F238E27FC236}">
                <a16:creationId xmlns:a16="http://schemas.microsoft.com/office/drawing/2014/main" id="{4D045948-A98F-420F-8618-9006FBE735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6113" y="3512344"/>
            <a:ext cx="459430" cy="52625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71A1AF22-6574-4155-8F75-0F78B07E25D7}"/>
              </a:ext>
            </a:extLst>
          </p:cNvPr>
          <p:cNvSpPr/>
          <p:nvPr/>
        </p:nvSpPr>
        <p:spPr>
          <a:xfrm>
            <a:off x="293461" y="1833140"/>
            <a:ext cx="3821339" cy="12220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262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1000"/>
                                        <p:tgtEl>
                                          <p:spTgt spid="6">
                                            <p:txEl>
                                              <p:pRg st="5" end="5"/>
                                            </p:txEl>
                                          </p:spTgt>
                                        </p:tgtEl>
                                      </p:cBhvr>
                                    </p:animEffect>
                                    <p:anim calcmode="lin" valueType="num">
                                      <p:cBhvr>
                                        <p:cTn id="1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943600"/>
          </a:xfrm>
        </p:spPr>
        <p:txBody>
          <a:bodyPr>
            <a:normAutofit/>
          </a:bodyPr>
          <a:lstStyle/>
          <a:p>
            <a:endParaRPr lang="en-US" dirty="0"/>
          </a:p>
          <a:p>
            <a:endParaRPr lang="en-US" dirty="0"/>
          </a:p>
          <a:p>
            <a:endParaRPr lang="en-US" dirty="0"/>
          </a:p>
          <a:p>
            <a:endParaRPr lang="en-US" dirty="0"/>
          </a:p>
          <a:p>
            <a:endParaRPr lang="en-US" dirty="0"/>
          </a:p>
          <a:p>
            <a:endParaRPr lang="en-US" dirty="0"/>
          </a:p>
          <a:p>
            <a:r>
              <a:rPr lang="en-US" dirty="0">
                <a:solidFill>
                  <a:srgbClr val="0070C0"/>
                </a:solidFill>
              </a:rPr>
              <a:t>Click in front of “Health Condition” to get the list of Health Conditions (Syndromes) that can be reported under Event Alert Form</a:t>
            </a:r>
          </a:p>
        </p:txBody>
      </p:sp>
      <p:pic>
        <p:nvPicPr>
          <p:cNvPr id="19458" name="Picture 2" descr="D:\IHIP Coordinator\Study Material IHIP\Kerala State Level training 16-3-2019\Sceenshots mobile app\event alert screen shots\Screenshot_2019-04-09-12-18-07-003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38576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293" y="3909775"/>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02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fade">
                                      <p:cBhvr>
                                        <p:cTn id="12" dur="1000"/>
                                        <p:tgtEl>
                                          <p:spTgt spid="6">
                                            <p:txEl>
                                              <p:pRg st="6" end="6"/>
                                            </p:txEl>
                                          </p:spTgt>
                                        </p:tgtEl>
                                      </p:cBhvr>
                                    </p:animEffect>
                                    <p:anim calcmode="lin" valueType="num">
                                      <p:cBhvr>
                                        <p:cTn id="1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endParaRPr lang="en-US" dirty="0">
              <a:solidFill>
                <a:srgbClr val="0070C0"/>
              </a:solidFill>
            </a:endParaRPr>
          </a:p>
          <a:p>
            <a:endParaRPr lang="en-US" dirty="0">
              <a:solidFill>
                <a:srgbClr val="0070C0"/>
              </a:solidFill>
            </a:endParaRPr>
          </a:p>
          <a:p>
            <a:endParaRPr lang="en-US" dirty="0">
              <a:solidFill>
                <a:srgbClr val="0070C0"/>
              </a:solidFill>
            </a:endParaRPr>
          </a:p>
          <a:p>
            <a:r>
              <a:rPr lang="en-US" dirty="0">
                <a:solidFill>
                  <a:srgbClr val="0070C0"/>
                </a:solidFill>
              </a:rPr>
              <a:t>Select “Acute Diarrhoeal Disease” for example</a:t>
            </a:r>
          </a:p>
        </p:txBody>
      </p:sp>
      <p:pic>
        <p:nvPicPr>
          <p:cNvPr id="20482" name="Picture 2" descr="D:\IHIP Coordinator\Study Material IHIP\Kerala State Level training 16-3-2019\Sceenshots mobile app\event alert screen shots\Screenshot_2019-04-09-12-18-21-565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38576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2209800"/>
            <a:ext cx="657532" cy="9615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55026" y="5399802"/>
            <a:ext cx="4267200" cy="1384995"/>
          </a:xfrm>
          <a:prstGeom prst="rect">
            <a:avLst/>
          </a:prstGeom>
          <a:noFill/>
          <a:ln>
            <a:solidFill>
              <a:schemeClr val="accent1"/>
            </a:solidFill>
          </a:ln>
          <a:effectLst>
            <a:glow rad="63500">
              <a:schemeClr val="accent3">
                <a:satMod val="175000"/>
                <a:alpha val="40000"/>
              </a:schemeClr>
            </a:glow>
          </a:effectLst>
        </p:spPr>
        <p:txBody>
          <a:bodyPr wrap="square" rtlCol="0">
            <a:spAutoFit/>
          </a:bodyPr>
          <a:lstStyle/>
          <a:p>
            <a:r>
              <a:rPr lang="en-US" sz="2800" dirty="0">
                <a:solidFill>
                  <a:srgbClr val="002060"/>
                </a:solidFill>
              </a:rPr>
              <a:t> you may Scroll Down to see more options under Health Conditions</a:t>
            </a:r>
          </a:p>
        </p:txBody>
      </p:sp>
      <p:sp>
        <p:nvSpPr>
          <p:cNvPr id="7" name="Down Arrow 6"/>
          <p:cNvSpPr/>
          <p:nvPr/>
        </p:nvSpPr>
        <p:spPr>
          <a:xfrm>
            <a:off x="4244655" y="5649678"/>
            <a:ext cx="695818"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29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1000"/>
                                        <p:tgtEl>
                                          <p:spTgt spid="6">
                                            <p:txEl>
                                              <p:pRg st="3" end="3"/>
                                            </p:txEl>
                                          </p:spTgt>
                                        </p:tgtEl>
                                      </p:cBhvr>
                                    </p:animEffect>
                                    <p:anim calcmode="lin" valueType="num">
                                      <p:cBhvr>
                                        <p:cTn id="1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5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2" presetClass="entr" presetSubtype="1" fill="hold" grpId="0" nodeType="withEffect">
                                  <p:stCondLst>
                                    <p:cond delay="5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endParaRPr lang="en-US" dirty="0"/>
          </a:p>
        </p:txBody>
      </p:sp>
      <p:pic>
        <p:nvPicPr>
          <p:cNvPr id="21506" name="Picture 2" descr="D:\IHIP Coordinator\Study Material IHIP\Kerala State Level training 16-3-2019\Sceenshots mobile app\event alert screen shots\Screenshot_2019-04-09-12-18-32-692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3857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69686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6400800"/>
          </a:xfrm>
        </p:spPr>
        <p:txBody>
          <a:bodyPr>
            <a:normAutofit/>
          </a:bodyPr>
          <a:lstStyle/>
          <a:p>
            <a:endParaRPr lang="en-US" dirty="0">
              <a:solidFill>
                <a:srgbClr val="0070C0"/>
              </a:solidFill>
            </a:endParaRPr>
          </a:p>
          <a:p>
            <a:endParaRPr lang="en-US" dirty="0">
              <a:solidFill>
                <a:srgbClr val="0070C0"/>
              </a:solidFill>
            </a:endParaRPr>
          </a:p>
          <a:p>
            <a:endParaRPr lang="en-US" dirty="0">
              <a:solidFill>
                <a:srgbClr val="0070C0"/>
              </a:solidFill>
            </a:endParaRPr>
          </a:p>
          <a:p>
            <a:endParaRPr lang="en-US" dirty="0">
              <a:solidFill>
                <a:srgbClr val="0070C0"/>
              </a:solidFill>
            </a:endParaRPr>
          </a:p>
          <a:p>
            <a:endParaRPr lang="en-US" dirty="0">
              <a:solidFill>
                <a:srgbClr val="0070C0"/>
              </a:solidFill>
            </a:endParaRPr>
          </a:p>
          <a:p>
            <a:endParaRPr lang="en-US" dirty="0">
              <a:solidFill>
                <a:srgbClr val="0070C0"/>
              </a:solidFill>
            </a:endParaRPr>
          </a:p>
          <a:p>
            <a:r>
              <a:rPr lang="en-US" dirty="0">
                <a:solidFill>
                  <a:srgbClr val="0070C0"/>
                </a:solidFill>
              </a:rPr>
              <a:t>Click in front of “Source” to get the list of Sources from which one source, who have reported the event, needs to be selected</a:t>
            </a:r>
          </a:p>
        </p:txBody>
      </p:sp>
      <p:pic>
        <p:nvPicPr>
          <p:cNvPr id="22530" name="Picture 2" descr="D:\IHIP Coordinator\Study Material IHIP\Kerala State Level training 16-3-2019\Sceenshots mobile app\event alert screen shots\Screenshot_2019-04-09-12-18-37-761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38576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093" y="4426854"/>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94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fade">
                                      <p:cBhvr>
                                        <p:cTn id="12" dur="1000"/>
                                        <p:tgtEl>
                                          <p:spTgt spid="6">
                                            <p:txEl>
                                              <p:pRg st="6" end="6"/>
                                            </p:txEl>
                                          </p:spTgt>
                                        </p:tgtEl>
                                      </p:cBhvr>
                                    </p:animEffect>
                                    <p:anim calcmode="lin" valueType="num">
                                      <p:cBhvr>
                                        <p:cTn id="1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6219393"/>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solidFill>
                  <a:srgbClr val="0070C0"/>
                </a:solidFill>
              </a:rPr>
              <a:t>Select “Informers-Other systems of Medicine” for example</a:t>
            </a:r>
          </a:p>
        </p:txBody>
      </p:sp>
      <p:pic>
        <p:nvPicPr>
          <p:cNvPr id="23554" name="Picture 2" descr="D:\IHIP Coordinator\Study Material IHIP\Kerala State Level training 16-3-2019\Sceenshots mobile app\event alert screen shots\Screenshot_2019-04-09-12-18-45-420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38576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0634" y="571500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43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9" end="9"/>
                                            </p:txEl>
                                          </p:spTgt>
                                        </p:tgtEl>
                                        <p:attrNameLst>
                                          <p:attrName>style.visibility</p:attrName>
                                        </p:attrNameLst>
                                      </p:cBhvr>
                                      <p:to>
                                        <p:strVal val="visible"/>
                                      </p:to>
                                    </p:set>
                                    <p:animEffect transition="in" filter="fade">
                                      <p:cBhvr>
                                        <p:cTn id="12" dur="1000"/>
                                        <p:tgtEl>
                                          <p:spTgt spid="6">
                                            <p:txEl>
                                              <p:pRg st="9" end="9"/>
                                            </p:txEl>
                                          </p:spTgt>
                                        </p:tgtEl>
                                      </p:cBhvr>
                                    </p:animEffect>
                                    <p:anim calcmode="lin" valueType="num">
                                      <p:cBhvr>
                                        <p:cTn id="13"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endParaRPr lang="en-US" dirty="0"/>
          </a:p>
        </p:txBody>
      </p:sp>
      <p:pic>
        <p:nvPicPr>
          <p:cNvPr id="24578" name="Picture 2" descr="D:\IHIP Coordinator\Study Material IHIP\Kerala State Level training 16-3-2019\Sceenshots mobile app\event alert screen shots\Screenshot_2019-04-09-12-18-56-069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3857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55026" y="5399802"/>
            <a:ext cx="4267200" cy="954107"/>
          </a:xfrm>
          <a:prstGeom prst="rect">
            <a:avLst/>
          </a:prstGeom>
          <a:noFill/>
          <a:ln>
            <a:solidFill>
              <a:schemeClr val="accent1"/>
            </a:solidFill>
          </a:ln>
          <a:effectLst>
            <a:glow rad="63500">
              <a:schemeClr val="accent3">
                <a:satMod val="175000"/>
                <a:alpha val="40000"/>
              </a:schemeClr>
            </a:glow>
          </a:effectLst>
        </p:spPr>
        <p:txBody>
          <a:bodyPr wrap="square" rtlCol="0">
            <a:spAutoFit/>
          </a:bodyPr>
          <a:lstStyle/>
          <a:p>
            <a:r>
              <a:rPr lang="en-US" sz="2800" dirty="0">
                <a:solidFill>
                  <a:srgbClr val="002060"/>
                </a:solidFill>
              </a:rPr>
              <a:t> you may Scroll Down to see more options under Source</a:t>
            </a:r>
          </a:p>
        </p:txBody>
      </p:sp>
      <p:sp>
        <p:nvSpPr>
          <p:cNvPr id="5" name="Down Arrow 4"/>
          <p:cNvSpPr/>
          <p:nvPr/>
        </p:nvSpPr>
        <p:spPr>
          <a:xfrm>
            <a:off x="4244655" y="5649678"/>
            <a:ext cx="695818"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464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1"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624840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solidFill>
                  <a:srgbClr val="0070C0"/>
                </a:solidFill>
              </a:rPr>
              <a:t>Now click within the “Message” box</a:t>
            </a:r>
          </a:p>
        </p:txBody>
      </p:sp>
      <p:pic>
        <p:nvPicPr>
          <p:cNvPr id="25602" name="Picture 2" descr="D:\IHIP Coordinator\Study Material IHIP\Kerala State Level training 16-3-2019\Sceenshots mobile app\event alert screen shots\Screenshot_2019-04-09-12-19-06-744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38576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25780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67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9" end="9"/>
                                            </p:txEl>
                                          </p:spTgt>
                                        </p:tgtEl>
                                        <p:attrNameLst>
                                          <p:attrName>style.visibility</p:attrName>
                                        </p:attrNameLst>
                                      </p:cBhvr>
                                      <p:to>
                                        <p:strVal val="visible"/>
                                      </p:to>
                                    </p:set>
                                    <p:animEffect transition="in" filter="fade">
                                      <p:cBhvr>
                                        <p:cTn id="12" dur="1000"/>
                                        <p:tgtEl>
                                          <p:spTgt spid="6">
                                            <p:txEl>
                                              <p:pRg st="9" end="9"/>
                                            </p:txEl>
                                          </p:spTgt>
                                        </p:tgtEl>
                                      </p:cBhvr>
                                    </p:animEffect>
                                    <p:anim calcmode="lin" valueType="num">
                                      <p:cBhvr>
                                        <p:cTn id="13"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640080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And write about the details of the event</a:t>
            </a:r>
          </a:p>
          <a:p>
            <a:r>
              <a:rPr lang="en-US" dirty="0">
                <a:solidFill>
                  <a:srgbClr val="0070C0"/>
                </a:solidFill>
              </a:rPr>
              <a:t>Now click on “Choose file” to attach any document or photo</a:t>
            </a:r>
          </a:p>
        </p:txBody>
      </p:sp>
      <p:pic>
        <p:nvPicPr>
          <p:cNvPr id="26626" name="Picture 2" descr="D:\IHIP Coordinator\Study Material IHIP\Kerala State Level training 16-3-2019\Sceenshots mobile app\event alert screen shots\Screenshot_2019-04-09-12-19-21-045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0"/>
            <a:ext cx="3857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38174" y="3962400"/>
            <a:ext cx="1600200" cy="419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0496" y="548640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56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animEffect transition="in" filter="fade">
                                      <p:cBhvr>
                                        <p:cTn id="7" dur="1000"/>
                                        <p:tgtEl>
                                          <p:spTgt spid="6">
                                            <p:txEl>
                                              <p:pRg st="7" end="7"/>
                                            </p:txEl>
                                          </p:spTgt>
                                        </p:tgtEl>
                                      </p:cBhvr>
                                    </p:animEffect>
                                    <p:anim calcmode="lin" valueType="num">
                                      <p:cBhvr>
                                        <p:cTn id="8"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7" end="7"/>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animEffect transition="in" filter="fade">
                                      <p:cBhvr>
                                        <p:cTn id="19" dur="1000"/>
                                        <p:tgtEl>
                                          <p:spTgt spid="6">
                                            <p:txEl>
                                              <p:pRg st="8" end="8"/>
                                            </p:txEl>
                                          </p:spTgt>
                                        </p:tgtEl>
                                      </p:cBhvr>
                                    </p:animEffect>
                                    <p:anim calcmode="lin" valueType="num">
                                      <p:cBhvr>
                                        <p:cTn id="20"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8" end="8"/>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uiExpand="1"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t>Click on any file within the mobile or tablet to attach any photo or document which can tell something about the event alerted</a:t>
            </a:r>
          </a:p>
        </p:txBody>
      </p:sp>
      <p:pic>
        <p:nvPicPr>
          <p:cNvPr id="27650" name="Picture 2" descr="D:\IHIP Coordinator\Study Material IHIP\Kerala State Level training 16-3-2019\Sceenshots mobile app\event alert screen shots\Screenshot_2019-04-09-12-20-12-421_com.android.documentsu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3857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93071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6096000"/>
          </a:xfrm>
        </p:spPr>
        <p:txBody>
          <a:bodyPr/>
          <a:lstStyle/>
          <a:p>
            <a:r>
              <a:rPr lang="en-US" dirty="0"/>
              <a:t>In this example, no file has been attached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solidFill>
                  <a:srgbClr val="0070C0"/>
                </a:solidFill>
              </a:rPr>
              <a:t>Now click on submit</a:t>
            </a:r>
          </a:p>
        </p:txBody>
      </p:sp>
      <p:pic>
        <p:nvPicPr>
          <p:cNvPr id="28674" name="Picture 2" descr="D:\IHIP Coordinator\Study Material IHIP\Kerala State Level training 16-3-2019\Sceenshots mobile app\event alert screen shots\Screenshot_2019-04-09-12-20-51-807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0"/>
            <a:ext cx="3581400" cy="63669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1781" y="586377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1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0" end="10"/>
                                            </p:txEl>
                                          </p:spTgt>
                                        </p:tgtEl>
                                        <p:attrNameLst>
                                          <p:attrName>style.visibility</p:attrName>
                                        </p:attrNameLst>
                                      </p:cBhvr>
                                      <p:to>
                                        <p:strVal val="visible"/>
                                      </p:to>
                                    </p:set>
                                    <p:animEffect transition="in" filter="fade">
                                      <p:cBhvr>
                                        <p:cTn id="7" dur="1000"/>
                                        <p:tgtEl>
                                          <p:spTgt spid="6">
                                            <p:txEl>
                                              <p:pRg st="10" end="10"/>
                                            </p:txEl>
                                          </p:spTgt>
                                        </p:tgtEl>
                                      </p:cBhvr>
                                    </p:animEffect>
                                    <p:anim calcmode="lin" valueType="num">
                                      <p:cBhvr>
                                        <p:cTn id="8"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0" end="1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t>The screen will show “Please Wait…” message for few seconds</a:t>
            </a:r>
          </a:p>
        </p:txBody>
      </p:sp>
      <p:pic>
        <p:nvPicPr>
          <p:cNvPr id="3" name="Picture 2">
            <a:extLst>
              <a:ext uri="{FF2B5EF4-FFF2-40B4-BE49-F238E27FC236}">
                <a16:creationId xmlns:a16="http://schemas.microsoft.com/office/drawing/2014/main" id="{1D354814-68E4-4770-8186-25EA7DE093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0"/>
            <a:ext cx="4007047" cy="6858000"/>
          </a:xfrm>
          <a:prstGeom prst="rect">
            <a:avLst/>
          </a:prstGeom>
        </p:spPr>
      </p:pic>
    </p:spTree>
    <p:extLst>
      <p:ext uri="{BB962C8B-B14F-4D97-AF65-F5344CB8AC3E}">
        <p14:creationId xmlns:p14="http://schemas.microsoft.com/office/powerpoint/2010/main" val="270718196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t>A message of “Please Wait…” will come for few seconds and then…</a:t>
            </a:r>
          </a:p>
        </p:txBody>
      </p:sp>
      <p:pic>
        <p:nvPicPr>
          <p:cNvPr id="29698" name="Picture 2" descr="D:\IHIP Coordinator\Study Material IHIP\Kerala State Level training 16-3-2019\Sceenshots mobile app\event alert screen shots\Screenshot_2019-04-09-12-20-56-334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3857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42868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normAutofit/>
          </a:bodyPr>
          <a:lstStyle/>
          <a:p>
            <a:r>
              <a:rPr lang="en-US" dirty="0"/>
              <a:t>Then, a message of “Form Submitted Successfully” will appear</a:t>
            </a:r>
          </a:p>
          <a:p>
            <a:endParaRPr lang="en-US" dirty="0"/>
          </a:p>
          <a:p>
            <a:endParaRPr lang="en-US" dirty="0"/>
          </a:p>
          <a:p>
            <a:endParaRPr lang="en-US" dirty="0"/>
          </a:p>
          <a:p>
            <a:r>
              <a:rPr lang="en-US" dirty="0">
                <a:solidFill>
                  <a:srgbClr val="0070C0"/>
                </a:solidFill>
              </a:rPr>
              <a:t>Click “OK”</a:t>
            </a:r>
          </a:p>
        </p:txBody>
      </p:sp>
      <p:pic>
        <p:nvPicPr>
          <p:cNvPr id="30722" name="Picture 2" descr="D:\IHIP Coordinator\Study Material IHIP\Kerala State Level training 16-3-2019\Sceenshots mobile app\event alert screen shots\Screenshot_2019-04-09-12-21-01-594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0"/>
            <a:ext cx="38576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6899" y="396240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11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1000"/>
                                        <p:tgtEl>
                                          <p:spTgt spid="6">
                                            <p:txEl>
                                              <p:pRg st="4" end="4"/>
                                            </p:txEl>
                                          </p:spTgt>
                                        </p:tgtEl>
                                      </p:cBhvr>
                                    </p:animEffect>
                                    <p:anim calcmode="lin" valueType="num">
                                      <p:cBhvr>
                                        <p:cTn id="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normAutofit fontScale="92500" lnSpcReduction="20000"/>
          </a:bodyPr>
          <a:lstStyle/>
          <a:p>
            <a:r>
              <a:rPr lang="en-US" dirty="0"/>
              <a:t>The event would be visible under “Outbreaks” menu of </a:t>
            </a:r>
          </a:p>
          <a:p>
            <a:pPr lvl="1"/>
            <a:r>
              <a:rPr lang="en-US" dirty="0"/>
              <a:t>Primary Health Center User to which the sub center belongs</a:t>
            </a:r>
          </a:p>
          <a:p>
            <a:pPr lvl="1"/>
            <a:r>
              <a:rPr lang="en-US" dirty="0"/>
              <a:t>District Surveillance Officer, State Surveillance Officer under whose jurisdiction the sub center comes</a:t>
            </a:r>
          </a:p>
          <a:p>
            <a:pPr lvl="1"/>
            <a:r>
              <a:rPr lang="en-US" dirty="0"/>
              <a:t>And Central Surveillance Unit users</a:t>
            </a:r>
          </a:p>
          <a:p>
            <a:pPr marL="0" indent="0">
              <a:buNone/>
            </a:pPr>
            <a:r>
              <a:rPr lang="en-US" dirty="0"/>
              <a:t>And </a:t>
            </a:r>
          </a:p>
          <a:p>
            <a:pPr marL="0" indent="0">
              <a:buNone/>
            </a:pPr>
            <a:r>
              <a:rPr lang="en-US" dirty="0"/>
              <a:t>It would also be visible under “Event Alert Summary” under “Reports” menu of Health Sub Center user’s desktop account</a:t>
            </a:r>
          </a:p>
        </p:txBody>
      </p:sp>
    </p:spTree>
    <p:extLst>
      <p:ext uri="{BB962C8B-B14F-4D97-AF65-F5344CB8AC3E}">
        <p14:creationId xmlns:p14="http://schemas.microsoft.com/office/powerpoint/2010/main" val="197999595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1D092-FBC7-4308-96D8-96182A14917A}"/>
              </a:ext>
            </a:extLst>
          </p:cNvPr>
          <p:cNvSpPr>
            <a:spLocks noGrp="1"/>
          </p:cNvSpPr>
          <p:nvPr>
            <p:ph type="title"/>
          </p:nvPr>
        </p:nvSpPr>
        <p:spPr/>
        <p:txBody>
          <a:bodyPr/>
          <a:lstStyle/>
          <a:p>
            <a:r>
              <a:rPr lang="en-US" dirty="0"/>
              <a:t>Please note</a:t>
            </a:r>
          </a:p>
        </p:txBody>
      </p:sp>
      <p:sp>
        <p:nvSpPr>
          <p:cNvPr id="3" name="Content Placeholder 2">
            <a:extLst>
              <a:ext uri="{FF2B5EF4-FFF2-40B4-BE49-F238E27FC236}">
                <a16:creationId xmlns:a16="http://schemas.microsoft.com/office/drawing/2014/main" id="{C0C1891C-C4B6-47F7-A133-B7110DE48535}"/>
              </a:ext>
            </a:extLst>
          </p:cNvPr>
          <p:cNvSpPr>
            <a:spLocks noGrp="1"/>
          </p:cNvSpPr>
          <p:nvPr>
            <p:ph idx="1"/>
          </p:nvPr>
        </p:nvSpPr>
        <p:spPr/>
        <p:txBody>
          <a:bodyPr/>
          <a:lstStyle/>
          <a:p>
            <a:r>
              <a:rPr lang="en-US" dirty="0"/>
              <a:t>When using IHIP app, Internet would be required in following 3 conditions</a:t>
            </a:r>
          </a:p>
          <a:p>
            <a:pPr lvl="1"/>
            <a:r>
              <a:rPr lang="en-US" dirty="0"/>
              <a:t>While signing in S form user account</a:t>
            </a:r>
          </a:p>
          <a:p>
            <a:pPr lvl="1"/>
            <a:r>
              <a:rPr lang="en-US" dirty="0"/>
              <a:t>While submitting “Event Alert” form</a:t>
            </a:r>
          </a:p>
          <a:p>
            <a:pPr lvl="1"/>
            <a:r>
              <a:rPr lang="en-US" dirty="0"/>
              <a:t>While clicking on “Sync” button to synchronize S form data (house number/name data, case data, death data) with server</a:t>
            </a:r>
          </a:p>
        </p:txBody>
      </p:sp>
    </p:spTree>
    <p:extLst>
      <p:ext uri="{BB962C8B-B14F-4D97-AF65-F5344CB8AC3E}">
        <p14:creationId xmlns:p14="http://schemas.microsoft.com/office/powerpoint/2010/main" val="224343177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CDA54-CEA8-451F-979D-3EE48F81FE5B}"/>
              </a:ext>
            </a:extLst>
          </p:cNvPr>
          <p:cNvSpPr>
            <a:spLocks noGrp="1"/>
          </p:cNvSpPr>
          <p:nvPr>
            <p:ph type="title"/>
          </p:nvPr>
        </p:nvSpPr>
        <p:spPr/>
        <p:txBody>
          <a:bodyPr/>
          <a:lstStyle/>
          <a:p>
            <a:r>
              <a:rPr lang="en-US"/>
              <a:t>Thank you</a:t>
            </a:r>
          </a:p>
        </p:txBody>
      </p:sp>
      <p:sp>
        <p:nvSpPr>
          <p:cNvPr id="3" name="Content Placeholder 2">
            <a:extLst>
              <a:ext uri="{FF2B5EF4-FFF2-40B4-BE49-F238E27FC236}">
                <a16:creationId xmlns:a16="http://schemas.microsoft.com/office/drawing/2014/main" id="{7B2A593E-346A-4FE4-9BA0-EB2DBC7D1FD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30397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t>And then it will show the “IDSP” logo for few seconds</a:t>
            </a:r>
          </a:p>
        </p:txBody>
      </p:sp>
      <p:pic>
        <p:nvPicPr>
          <p:cNvPr id="3" name="Picture 2">
            <a:extLst>
              <a:ext uri="{FF2B5EF4-FFF2-40B4-BE49-F238E27FC236}">
                <a16:creationId xmlns:a16="http://schemas.microsoft.com/office/drawing/2014/main" id="{7462095F-9C66-4AEC-A172-8B6143BF14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0"/>
            <a:ext cx="3651383" cy="6858000"/>
          </a:xfrm>
          <a:prstGeom prst="rect">
            <a:avLst/>
          </a:prstGeom>
          <a:ln>
            <a:solidFill>
              <a:schemeClr val="tx1"/>
            </a:solidFill>
          </a:ln>
        </p:spPr>
      </p:pic>
    </p:spTree>
    <p:extLst>
      <p:ext uri="{BB962C8B-B14F-4D97-AF65-F5344CB8AC3E}">
        <p14:creationId xmlns:p14="http://schemas.microsoft.com/office/powerpoint/2010/main" val="1453613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6019800"/>
          </a:xfrm>
        </p:spPr>
        <p:txBody>
          <a:bodyPr>
            <a:normAutofit fontScale="92500" lnSpcReduction="20000"/>
          </a:bodyPr>
          <a:lstStyle/>
          <a:p>
            <a:r>
              <a:rPr lang="en-US" dirty="0"/>
              <a:t>And the first screen that you see after Log in is that of “Facility Information” which has the basic details of the Health Facility (Sub Center), Name and contact number of Health Worker and Name and contact number of PHC MO in/charge to which the Sub Center belongs </a:t>
            </a:r>
            <a:r>
              <a:rPr lang="en-US" dirty="0" err="1"/>
              <a:t>etc</a:t>
            </a:r>
            <a:endParaRPr lang="en-US" dirty="0"/>
          </a:p>
          <a:p>
            <a:endParaRPr lang="en-US" dirty="0"/>
          </a:p>
          <a:p>
            <a:r>
              <a:rPr lang="en-US" dirty="0">
                <a:solidFill>
                  <a:srgbClr val="0070C0"/>
                </a:solidFill>
              </a:rPr>
              <a:t>Then click on the 3 Horizontal lines on the left upper corner</a:t>
            </a:r>
          </a:p>
        </p:txBody>
      </p:sp>
      <p:pic>
        <p:nvPicPr>
          <p:cNvPr id="4098" name="Picture 2" descr="D:\IHIP Coordinator\Study Material IHIP\IHIP Training Kollam district\S form mobile app screenshots\Screenshot_2019-03-04-13-28-54-564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62407"/>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88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t>When you click on the 3 Horizontal lines on the left upper corner, it will open up the Submenus</a:t>
            </a:r>
          </a:p>
          <a:p>
            <a:endParaRPr lang="en-US" dirty="0"/>
          </a:p>
          <a:p>
            <a:endParaRPr lang="en-US" dirty="0">
              <a:solidFill>
                <a:srgbClr val="0070C0"/>
              </a:solidFill>
            </a:endParaRPr>
          </a:p>
          <a:p>
            <a:r>
              <a:rPr lang="en-US" dirty="0">
                <a:solidFill>
                  <a:srgbClr val="0070C0"/>
                </a:solidFill>
              </a:rPr>
              <a:t>Clicking on “Settings” will lead to…</a:t>
            </a:r>
          </a:p>
        </p:txBody>
      </p:sp>
      <p:pic>
        <p:nvPicPr>
          <p:cNvPr id="5122" name="Picture 2" descr="D:\IHIP Coordinator\Study Material IHIP\IHIP Training Kollam district\S form mobile app screenshots\Screenshot_2019-03-04-13-29-04-756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4668" y="3229407"/>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02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1000"/>
                                        <p:tgtEl>
                                          <p:spTgt spid="6">
                                            <p:txEl>
                                              <p:pRg st="3" end="3"/>
                                            </p:txEl>
                                          </p:spTgt>
                                        </p:tgtEl>
                                      </p:cBhvr>
                                    </p:animEffect>
                                    <p:anim calcmode="lin" valueType="num">
                                      <p:cBhvr>
                                        <p:cTn id="1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normAutofit/>
          </a:bodyPr>
          <a:lstStyle/>
          <a:p>
            <a:r>
              <a:rPr lang="en-US" dirty="0"/>
              <a:t>…Language settings</a:t>
            </a:r>
          </a:p>
          <a:p>
            <a:endParaRPr lang="en-US" dirty="0"/>
          </a:p>
          <a:p>
            <a:r>
              <a:rPr lang="en-US" dirty="0"/>
              <a:t>By Default, ‘English’ will be the selected language</a:t>
            </a:r>
          </a:p>
          <a:p>
            <a:endParaRPr lang="en-US" dirty="0"/>
          </a:p>
          <a:p>
            <a:r>
              <a:rPr lang="en-US" dirty="0">
                <a:solidFill>
                  <a:srgbClr val="0070C0"/>
                </a:solidFill>
              </a:rPr>
              <a:t>Click on ‘Language’ to change the language</a:t>
            </a:r>
          </a:p>
          <a:p>
            <a:pPr marL="0" indent="0">
              <a:buNone/>
            </a:pPr>
            <a:endParaRPr lang="en-US" dirty="0"/>
          </a:p>
        </p:txBody>
      </p:sp>
      <p:pic>
        <p:nvPicPr>
          <p:cNvPr id="6146" name="Picture 2" descr="D:\IHIP Coordinator\Study Material IHIP\IHIP Training Kollam district\S form mobile app screenshots\Screenshot_2019-03-04-13-29-25-020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a:extLst>
              <a:ext uri="{FF2B5EF4-FFF2-40B4-BE49-F238E27FC236}">
                <a16:creationId xmlns:a16="http://schemas.microsoft.com/office/drawing/2014/main" id="{31D84FB6-D67D-4DCF-904C-0310750483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99060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89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t>Currently it has only ‘Hindi’ as the other option; in future, more options for local languages would come under language settings</a:t>
            </a:r>
          </a:p>
        </p:txBody>
      </p:sp>
      <p:pic>
        <p:nvPicPr>
          <p:cNvPr id="3" name="Picture 2">
            <a:extLst>
              <a:ext uri="{FF2B5EF4-FFF2-40B4-BE49-F238E27FC236}">
                <a16:creationId xmlns:a16="http://schemas.microsoft.com/office/drawing/2014/main" id="{39E1504D-C96F-4AFA-A291-D4BF529C74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0"/>
            <a:ext cx="3929865" cy="6858000"/>
          </a:xfrm>
          <a:prstGeom prst="rect">
            <a:avLst/>
          </a:prstGeom>
          <a:ln>
            <a:solidFill>
              <a:schemeClr val="tx1"/>
            </a:solidFill>
          </a:ln>
        </p:spPr>
      </p:pic>
    </p:spTree>
    <p:extLst>
      <p:ext uri="{BB962C8B-B14F-4D97-AF65-F5344CB8AC3E}">
        <p14:creationId xmlns:p14="http://schemas.microsoft.com/office/powerpoint/2010/main" val="3019629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endParaRPr lang="en-US" dirty="0">
              <a:solidFill>
                <a:srgbClr val="0070C0"/>
              </a:solidFill>
            </a:endParaRPr>
          </a:p>
          <a:p>
            <a:endParaRPr lang="en-US" dirty="0">
              <a:solidFill>
                <a:srgbClr val="0070C0"/>
              </a:solidFill>
            </a:endParaRPr>
          </a:p>
          <a:p>
            <a:endParaRPr lang="en-US" dirty="0">
              <a:solidFill>
                <a:srgbClr val="0070C0"/>
              </a:solidFill>
            </a:endParaRPr>
          </a:p>
          <a:p>
            <a:endParaRPr lang="en-US" dirty="0">
              <a:solidFill>
                <a:srgbClr val="0070C0"/>
              </a:solidFill>
            </a:endParaRPr>
          </a:p>
          <a:p>
            <a:endParaRPr lang="en-US" dirty="0">
              <a:solidFill>
                <a:srgbClr val="0070C0"/>
              </a:solidFill>
            </a:endParaRPr>
          </a:p>
          <a:p>
            <a:endParaRPr lang="en-US" dirty="0">
              <a:solidFill>
                <a:srgbClr val="0070C0"/>
              </a:solidFill>
            </a:endParaRPr>
          </a:p>
          <a:p>
            <a:r>
              <a:rPr lang="en-US" dirty="0">
                <a:solidFill>
                  <a:srgbClr val="0070C0"/>
                </a:solidFill>
              </a:rPr>
              <a:t>Click on “About”</a:t>
            </a:r>
          </a:p>
        </p:txBody>
      </p:sp>
      <p:pic>
        <p:nvPicPr>
          <p:cNvPr id="5122" name="Picture 2" descr="D:\IHIP Coordinator\Study Material IHIP\IHIP Training Kollam district\S form mobile app screenshots\Screenshot_2019-03-04-13-29-04-756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373380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50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fade">
                                      <p:cBhvr>
                                        <p:cTn id="12" dur="1000"/>
                                        <p:tgtEl>
                                          <p:spTgt spid="6">
                                            <p:txEl>
                                              <p:pRg st="6" end="6"/>
                                            </p:txEl>
                                          </p:spTgt>
                                        </p:tgtEl>
                                      </p:cBhvr>
                                    </p:animEffect>
                                    <p:anim calcmode="lin" valueType="num">
                                      <p:cBhvr>
                                        <p:cTn id="1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t>It will show the basic details about the Mobile app</a:t>
            </a:r>
          </a:p>
          <a:p>
            <a:pPr lvl="1"/>
            <a:r>
              <a:rPr lang="en-US" dirty="0"/>
              <a:t>Name of the app</a:t>
            </a:r>
          </a:p>
          <a:p>
            <a:pPr lvl="1"/>
            <a:r>
              <a:rPr lang="en-US" dirty="0"/>
              <a:t>Version</a:t>
            </a:r>
          </a:p>
          <a:p>
            <a:pPr lvl="1"/>
            <a:r>
              <a:rPr lang="en-US" dirty="0"/>
              <a:t>Website (with which the app is linked)</a:t>
            </a:r>
          </a:p>
        </p:txBody>
      </p:sp>
      <p:pic>
        <p:nvPicPr>
          <p:cNvPr id="3" name="Picture 2">
            <a:extLst>
              <a:ext uri="{FF2B5EF4-FFF2-40B4-BE49-F238E27FC236}">
                <a16:creationId xmlns:a16="http://schemas.microsoft.com/office/drawing/2014/main" id="{8557EFEC-7188-48EB-BE28-EB8DD17858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0"/>
            <a:ext cx="4099602" cy="6858000"/>
          </a:xfrm>
          <a:prstGeom prst="rect">
            <a:avLst/>
          </a:prstGeom>
          <a:ln>
            <a:solidFill>
              <a:schemeClr val="tx1"/>
            </a:solidFill>
          </a:ln>
        </p:spPr>
      </p:pic>
    </p:spTree>
    <p:extLst>
      <p:ext uri="{BB962C8B-B14F-4D97-AF65-F5344CB8AC3E}">
        <p14:creationId xmlns:p14="http://schemas.microsoft.com/office/powerpoint/2010/main" val="217471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a:t>How to Fill in case details of Suspected Cases using S form in IHIP Mobile App</a:t>
            </a:r>
          </a:p>
          <a:p>
            <a:pPr marL="514350" indent="-514350">
              <a:buFont typeface="+mj-lt"/>
              <a:buAutoNum type="arabicPeriod"/>
            </a:pPr>
            <a:r>
              <a:rPr lang="en-US" dirty="0"/>
              <a:t>How to add details of Deaths using S form in IHIP Mobile App</a:t>
            </a:r>
          </a:p>
          <a:p>
            <a:pPr marL="514350" indent="-514350">
              <a:buFont typeface="+mj-lt"/>
              <a:buAutoNum type="arabicPeriod"/>
            </a:pPr>
            <a:r>
              <a:rPr lang="en-US" dirty="0"/>
              <a:t>How to synchronize S form data entered through the Mobile app with the server</a:t>
            </a:r>
          </a:p>
          <a:p>
            <a:pPr marL="514350" indent="-514350">
              <a:buFont typeface="+mj-lt"/>
              <a:buAutoNum type="arabicPeriod"/>
            </a:pPr>
            <a:r>
              <a:rPr lang="en-US" dirty="0"/>
              <a:t>How to see the cases/Deaths details entered through the S form in IHIP Mobile App</a:t>
            </a:r>
          </a:p>
          <a:p>
            <a:pPr marL="514350" indent="-514350">
              <a:buFont typeface="+mj-lt"/>
              <a:buAutoNum type="arabicPeriod"/>
            </a:pPr>
            <a:r>
              <a:rPr lang="en-US" dirty="0"/>
              <a:t>How to fill in Event Alert form </a:t>
            </a:r>
          </a:p>
          <a:p>
            <a:pPr marL="514350" indent="-514350">
              <a:buFont typeface="+mj-lt"/>
              <a:buAutoNum type="arabicPeriod"/>
            </a:pPr>
            <a:r>
              <a:rPr lang="en-US" dirty="0"/>
              <a:t>How to change Language settings</a:t>
            </a:r>
          </a:p>
          <a:p>
            <a:pPr marL="0" indent="0">
              <a:buNone/>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3472958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solidFill>
                  <a:srgbClr val="0070C0"/>
                </a:solidFill>
              </a:rPr>
              <a:t>Click on “S Form Reporting” </a:t>
            </a:r>
          </a:p>
        </p:txBody>
      </p:sp>
      <p:pic>
        <p:nvPicPr>
          <p:cNvPr id="5122" name="Picture 2" descr="D:\IHIP Coordinator\Study Material IHIP\IHIP Training Kollam district\S form mobile app screenshots\Screenshot_2019-03-04-13-29-04-756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812" y="152400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20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t>Then the S form will start with a question of “Do you collect Data?”</a:t>
            </a:r>
          </a:p>
          <a:p>
            <a:endParaRPr lang="en-US" dirty="0"/>
          </a:p>
          <a:p>
            <a:r>
              <a:rPr lang="en-US" dirty="0">
                <a:solidFill>
                  <a:srgbClr val="0070C0"/>
                </a:solidFill>
              </a:rPr>
              <a:t>If you select “no”….</a:t>
            </a:r>
          </a:p>
        </p:txBody>
      </p:sp>
      <p:pic>
        <p:nvPicPr>
          <p:cNvPr id="8194" name="Picture 2" descr="D:\IHIP Coordinator\Study Material IHIP\IHIP Training Kollam district\S form mobile app screenshots\Screenshot_2019-03-04-13-29-52-024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228600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30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t>…you will be back to the first page “Facility Information”</a:t>
            </a:r>
          </a:p>
          <a:p>
            <a:endParaRPr lang="en-US" dirty="0"/>
          </a:p>
          <a:p>
            <a:r>
              <a:rPr lang="en-US" dirty="0"/>
              <a:t>From here as well you can switch to reporting by clicking on “Get Started”</a:t>
            </a:r>
          </a:p>
          <a:p>
            <a:endParaRPr lang="en-US" dirty="0"/>
          </a:p>
          <a:p>
            <a:endParaRPr lang="en-US" dirty="0">
              <a:solidFill>
                <a:srgbClr val="0070C0"/>
              </a:solidFill>
            </a:endParaRPr>
          </a:p>
          <a:p>
            <a:r>
              <a:rPr lang="en-US" dirty="0">
                <a:solidFill>
                  <a:srgbClr val="0070C0"/>
                </a:solidFill>
              </a:rPr>
              <a:t>When you click on “Get Started”….</a:t>
            </a:r>
          </a:p>
        </p:txBody>
      </p:sp>
      <p:pic>
        <p:nvPicPr>
          <p:cNvPr id="4098" name="Picture 2" descr="D:\IHIP Coordinator\Study Material IHIP\IHIP Training Kollam district\S form mobile app screenshots\Screenshot_2019-03-04-13-28-54-564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525780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04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1000"/>
                                        <p:tgtEl>
                                          <p:spTgt spid="6">
                                            <p:txEl>
                                              <p:pRg st="5" end="5"/>
                                            </p:txEl>
                                          </p:spTgt>
                                        </p:tgtEl>
                                      </p:cBhvr>
                                    </p:animEffect>
                                    <p:anim calcmode="lin" valueType="num">
                                      <p:cBhvr>
                                        <p:cTn id="1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t>Then again, the S form will start with a question of “Do you collect Data?”</a:t>
            </a:r>
          </a:p>
          <a:p>
            <a:endParaRPr lang="en-US" dirty="0"/>
          </a:p>
          <a:p>
            <a:r>
              <a:rPr lang="en-US" dirty="0">
                <a:solidFill>
                  <a:srgbClr val="0070C0"/>
                </a:solidFill>
              </a:rPr>
              <a:t>If you select “no”….</a:t>
            </a:r>
          </a:p>
          <a:p>
            <a:endParaRPr lang="en-US" dirty="0"/>
          </a:p>
          <a:p>
            <a:endParaRPr lang="en-US" dirty="0"/>
          </a:p>
          <a:p>
            <a:endParaRPr lang="en-US" dirty="0"/>
          </a:p>
        </p:txBody>
      </p:sp>
      <p:pic>
        <p:nvPicPr>
          <p:cNvPr id="8194" name="Picture 2" descr="D:\IHIP Coordinator\Study Material IHIP\IHIP Training Kollam district\S form mobile app screenshots\Screenshot_2019-03-04-13-29-52-024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220980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71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t>…you will be back to the first page “Facility Information”</a:t>
            </a:r>
          </a:p>
          <a:p>
            <a:endParaRPr lang="en-US" dirty="0"/>
          </a:p>
          <a:p>
            <a:endParaRPr lang="en-US" dirty="0">
              <a:solidFill>
                <a:srgbClr val="0070C0"/>
              </a:solidFill>
            </a:endParaRPr>
          </a:p>
          <a:p>
            <a:endParaRPr lang="en-US" dirty="0">
              <a:solidFill>
                <a:srgbClr val="0070C0"/>
              </a:solidFill>
            </a:endParaRPr>
          </a:p>
          <a:p>
            <a:endParaRPr lang="en-US" dirty="0">
              <a:solidFill>
                <a:srgbClr val="0070C0"/>
              </a:solidFill>
            </a:endParaRPr>
          </a:p>
          <a:p>
            <a:endParaRPr lang="en-US" dirty="0">
              <a:solidFill>
                <a:srgbClr val="0070C0"/>
              </a:solidFill>
            </a:endParaRPr>
          </a:p>
          <a:p>
            <a:endParaRPr lang="en-US" dirty="0">
              <a:solidFill>
                <a:srgbClr val="0070C0"/>
              </a:solidFill>
            </a:endParaRPr>
          </a:p>
          <a:p>
            <a:r>
              <a:rPr lang="en-US" dirty="0">
                <a:solidFill>
                  <a:srgbClr val="0070C0"/>
                </a:solidFill>
              </a:rPr>
              <a:t>Again click on “Get Started”….</a:t>
            </a:r>
          </a:p>
          <a:p>
            <a:endParaRPr lang="en-US" dirty="0"/>
          </a:p>
        </p:txBody>
      </p:sp>
      <p:pic>
        <p:nvPicPr>
          <p:cNvPr id="4098" name="Picture 2" descr="D:\IHIP Coordinator\Study Material IHIP\IHIP Training Kollam district\S form mobile app screenshots\Screenshot_2019-03-04-13-28-54-564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533400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58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7" end="7"/>
                                            </p:txEl>
                                          </p:spTgt>
                                        </p:tgtEl>
                                        <p:attrNameLst>
                                          <p:attrName>style.visibility</p:attrName>
                                        </p:attrNameLst>
                                      </p:cBhvr>
                                      <p:to>
                                        <p:strVal val="visible"/>
                                      </p:to>
                                    </p:set>
                                    <p:animEffect transition="in" filter="fade">
                                      <p:cBhvr>
                                        <p:cTn id="12" dur="1000"/>
                                        <p:tgtEl>
                                          <p:spTgt spid="6">
                                            <p:txEl>
                                              <p:pRg st="7" end="7"/>
                                            </p:txEl>
                                          </p:spTgt>
                                        </p:tgtEl>
                                      </p:cBhvr>
                                    </p:animEffect>
                                    <p:anim calcmode="lin" valueType="num">
                                      <p:cBhvr>
                                        <p:cTn id="13"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solidFill>
                  <a:srgbClr val="0070C0"/>
                </a:solidFill>
              </a:rPr>
              <a:t>Now click on “yes” </a:t>
            </a:r>
          </a:p>
        </p:txBody>
      </p:sp>
      <p:pic>
        <p:nvPicPr>
          <p:cNvPr id="8194" name="Picture 2" descr="D:\IHIP Coordinator\Study Material IHIP\IHIP Training Kollam district\S form mobile app screenshots\Screenshot_2019-03-04-13-29-52-024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6080" y="220980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75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6096000"/>
          </a:xfrm>
        </p:spPr>
        <p:txBody>
          <a:bodyPr>
            <a:normAutofit fontScale="77500" lnSpcReduction="20000"/>
          </a:bodyPr>
          <a:lstStyle/>
          <a:p>
            <a:r>
              <a:rPr lang="en-US" dirty="0"/>
              <a:t>The first step in S form is the </a:t>
            </a:r>
            <a:r>
              <a:rPr lang="en-US" b="1" dirty="0"/>
              <a:t>selection of the village </a:t>
            </a:r>
            <a:r>
              <a:rPr lang="en-US" dirty="0"/>
              <a:t>which are under this Sub Center</a:t>
            </a:r>
          </a:p>
          <a:p>
            <a:endParaRPr lang="en-US" dirty="0"/>
          </a:p>
          <a:p>
            <a:r>
              <a:rPr lang="en-US" dirty="0"/>
              <a:t>If the health worker is in the field, then she can simply select the name of the village in which she is there and start collecting the data</a:t>
            </a:r>
          </a:p>
          <a:p>
            <a:endParaRPr lang="en-US" dirty="0"/>
          </a:p>
          <a:p>
            <a:r>
              <a:rPr lang="en-US" dirty="0"/>
              <a:t>If she is at the sub center or somewhere else and case has visited there then she can ask from which village the patient has come; she can simply select the village from the list</a:t>
            </a:r>
          </a:p>
          <a:p>
            <a:endParaRPr lang="en-US" dirty="0"/>
          </a:p>
          <a:p>
            <a:r>
              <a:rPr lang="en-US" dirty="0">
                <a:solidFill>
                  <a:srgbClr val="0070C0"/>
                </a:solidFill>
              </a:rPr>
              <a:t>Select “</a:t>
            </a:r>
            <a:r>
              <a:rPr lang="en-US" dirty="0" err="1">
                <a:solidFill>
                  <a:srgbClr val="0070C0"/>
                </a:solidFill>
              </a:rPr>
              <a:t>Hirehalli</a:t>
            </a:r>
            <a:r>
              <a:rPr lang="en-US" dirty="0">
                <a:solidFill>
                  <a:srgbClr val="0070C0"/>
                </a:solidFill>
              </a:rPr>
              <a:t>” village for example</a:t>
            </a:r>
          </a:p>
        </p:txBody>
      </p:sp>
      <p:pic>
        <p:nvPicPr>
          <p:cNvPr id="9218" name="Picture 2" descr="D:\IHIP Coordinator\Study Material IHIP\IHIP Training Kollam district\S form mobile app screenshots\Screenshot_2019-03-04-13-30-00-162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2434" y="3077007"/>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26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fade">
                                      <p:cBhvr>
                                        <p:cTn id="12" dur="1000"/>
                                        <p:tgtEl>
                                          <p:spTgt spid="6">
                                            <p:txEl>
                                              <p:pRg st="6" end="6"/>
                                            </p:txEl>
                                          </p:spTgt>
                                        </p:tgtEl>
                                      </p:cBhvr>
                                    </p:animEffect>
                                    <p:anim calcmode="lin" valueType="num">
                                      <p:cBhvr>
                                        <p:cTn id="1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normAutofit fontScale="77500" lnSpcReduction="20000"/>
          </a:bodyPr>
          <a:lstStyle/>
          <a:p>
            <a:r>
              <a:rPr lang="en-US" dirty="0"/>
              <a:t>You will see the name of the selected village</a:t>
            </a:r>
          </a:p>
          <a:p>
            <a:endParaRPr lang="en-US" dirty="0"/>
          </a:p>
          <a:p>
            <a:r>
              <a:rPr lang="en-US" dirty="0"/>
              <a:t>The next data field you see is that of “House Number/Name”</a:t>
            </a:r>
          </a:p>
          <a:p>
            <a:r>
              <a:rPr lang="en-US" dirty="0">
                <a:solidFill>
                  <a:srgbClr val="FF0000"/>
                </a:solidFill>
              </a:rPr>
              <a:t>Here the name of case has NOT been asked</a:t>
            </a:r>
          </a:p>
          <a:p>
            <a:r>
              <a:rPr lang="en-US" dirty="0"/>
              <a:t>Either you simply put the house number (if it’s there) &amp;/or you may add the Name of the Head of Family after house number under “New House Number/Name” or</a:t>
            </a:r>
          </a:p>
          <a:p>
            <a:r>
              <a:rPr lang="en-US" dirty="0"/>
              <a:t>If the house details have already entered in the app earlier you can click on “House Number/Name” to get the options</a:t>
            </a:r>
          </a:p>
        </p:txBody>
      </p:sp>
      <p:pic>
        <p:nvPicPr>
          <p:cNvPr id="4098" name="Picture 2" descr="D:\IHIP Coordinator\Study Material IHIP\Kerala State Level training 16-3-2019\Sceenshots mobile app\Screenshot_2019-03-25-12-21-55-709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332" y="2743200"/>
            <a:ext cx="657532" cy="9615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922319" y="1413165"/>
            <a:ext cx="592281" cy="3394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038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normAutofit fontScale="92500" lnSpcReduction="10000"/>
          </a:bodyPr>
          <a:lstStyle/>
          <a:p>
            <a:r>
              <a:rPr lang="en-US" dirty="0"/>
              <a:t>These are the options of House Number/Name which have already been entered by the health worker using IHIP app previously</a:t>
            </a:r>
          </a:p>
          <a:p>
            <a:r>
              <a:rPr lang="en-US" dirty="0"/>
              <a:t>You may select out of the given options </a:t>
            </a:r>
          </a:p>
          <a:p>
            <a:r>
              <a:rPr lang="en-US" dirty="0"/>
              <a:t>And if you do not have the House Details in these options you can simply click on “Go Back” to go back to previous page without selecting any thing</a:t>
            </a:r>
          </a:p>
          <a:p>
            <a:endParaRPr lang="en-US" dirty="0"/>
          </a:p>
        </p:txBody>
      </p:sp>
      <p:pic>
        <p:nvPicPr>
          <p:cNvPr id="5122" name="Picture 2" descr="D:\IHIP Coordinator\Study Material IHIP\Kerala State Level training 16-3-2019\Sceenshots mobile app\Screenshot_2019-03-25-12-22-11-044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734" y="396240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t>Suppose you have selected house no “54” so it will be seen like this</a:t>
            </a:r>
          </a:p>
          <a:p>
            <a:endParaRPr lang="en-US" dirty="0"/>
          </a:p>
          <a:p>
            <a:r>
              <a:rPr lang="en-US" dirty="0">
                <a:solidFill>
                  <a:srgbClr val="0070C0"/>
                </a:solidFill>
              </a:rPr>
              <a:t>If you have mistakenly chosen the wrong house number then you can remove it by again clicking on the house number…</a:t>
            </a:r>
          </a:p>
          <a:p>
            <a:endParaRPr lang="en-US" dirty="0"/>
          </a:p>
          <a:p>
            <a:endParaRPr lang="en-US" dirty="0"/>
          </a:p>
        </p:txBody>
      </p:sp>
      <p:pic>
        <p:nvPicPr>
          <p:cNvPr id="6146" name="Picture 2" descr="D:\IHIP Coordinator\Study Material IHIP\Kerala State Level training 16-3-2019\Sceenshots mobile app\Screenshot_2019-03-25-12-22-27-738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877" y="2680855"/>
            <a:ext cx="657532" cy="9615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6464" y="2209800"/>
            <a:ext cx="3738336"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500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1000"/>
                                        <p:tgtEl>
                                          <p:spTgt spid="6">
                                            <p:txEl>
                                              <p:pRg st="2" end="2"/>
                                            </p:txEl>
                                          </p:spTgt>
                                        </p:tgtEl>
                                      </p:cBhvr>
                                    </p:animEffect>
                                    <p:anim calcmode="lin" valueType="num">
                                      <p:cBhvr>
                                        <p:cTn id="2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t>For Factual data entry, you will have to download the </a:t>
            </a:r>
            <a:r>
              <a:rPr lang="en-US" dirty="0" err="1"/>
              <a:t>apk</a:t>
            </a:r>
            <a:r>
              <a:rPr lang="en-US" dirty="0"/>
              <a:t> file of IHIP app from the following URL:</a:t>
            </a:r>
          </a:p>
          <a:p>
            <a:pPr marL="137160" indent="0">
              <a:buNone/>
            </a:pPr>
            <a:r>
              <a:rPr lang="en-US" dirty="0">
                <a:hlinkClick r:id="rId2"/>
              </a:rPr>
              <a:t>http://ihip.nhp.gov.in/idsp/downloadapk</a:t>
            </a:r>
            <a:r>
              <a:rPr lang="en-US" dirty="0"/>
              <a:t> </a:t>
            </a:r>
          </a:p>
          <a:p>
            <a:pPr marL="137160" indent="0">
              <a:buNone/>
            </a:pPr>
            <a:endParaRPr lang="en-US" dirty="0"/>
          </a:p>
          <a:p>
            <a:r>
              <a:rPr lang="en-US" dirty="0"/>
              <a:t>Here, for demonstration purpose, we will be using ‘IHIP-Training’ App which can be downloaded from the following link:</a:t>
            </a:r>
          </a:p>
          <a:p>
            <a:pPr marL="137160" indent="0">
              <a:buNone/>
            </a:pPr>
            <a:r>
              <a:rPr lang="en-US" dirty="0">
                <a:hlinkClick r:id="rId3"/>
              </a:rPr>
              <a:t>http://ihiptraining.in/idsp/downloadapk</a:t>
            </a:r>
            <a:endParaRPr lang="en-US" dirty="0"/>
          </a:p>
          <a:p>
            <a:pPr marL="137160" indent="0">
              <a:buNone/>
            </a:pPr>
            <a:endParaRPr lang="en-US" dirty="0"/>
          </a:p>
          <a:p>
            <a:pPr marL="137160" indent="0">
              <a:buNone/>
            </a:pPr>
            <a:r>
              <a:rPr lang="en-US" dirty="0"/>
              <a:t>After the download is complete, click on the </a:t>
            </a:r>
            <a:r>
              <a:rPr lang="en-US" dirty="0" err="1"/>
              <a:t>apk</a:t>
            </a:r>
            <a:r>
              <a:rPr lang="en-US" dirty="0"/>
              <a:t> file to install it and once the installation is complete click on the IHIP icon</a:t>
            </a:r>
          </a:p>
        </p:txBody>
      </p:sp>
    </p:spTree>
    <p:extLst>
      <p:ext uri="{BB962C8B-B14F-4D97-AF65-F5344CB8AC3E}">
        <p14:creationId xmlns:p14="http://schemas.microsoft.com/office/powerpoint/2010/main" val="2594013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solidFill>
                  <a:srgbClr val="0070C0"/>
                </a:solidFill>
              </a:rPr>
              <a:t>From here you can remove it by clicking on “Dustbin” button</a:t>
            </a:r>
          </a:p>
          <a:p>
            <a:endParaRPr lang="en-US" dirty="0"/>
          </a:p>
          <a:p>
            <a:r>
              <a:rPr lang="en-US" dirty="0"/>
              <a:t>Remember, clicking on “Dustbin” button does not remove the House Number from this list, it will simply remove it from you current entry</a:t>
            </a:r>
          </a:p>
        </p:txBody>
      </p:sp>
      <p:pic>
        <p:nvPicPr>
          <p:cNvPr id="7170" name="Picture 2" descr="D:\IHIP Coordinator\Study Material IHIP\Kerala State Level training 16-3-2019\Sceenshots mobile app\Screenshot_2019-03-25-12-22-46-705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9890" y="1553007"/>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09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t>So we are again back to the House Number/Name page</a:t>
            </a:r>
          </a:p>
          <a:p>
            <a:endParaRPr lang="en-US" dirty="0"/>
          </a:p>
          <a:p>
            <a:endParaRPr lang="en-US" dirty="0">
              <a:solidFill>
                <a:srgbClr val="0070C0"/>
              </a:solidFill>
            </a:endParaRPr>
          </a:p>
          <a:p>
            <a:endParaRPr lang="en-US" dirty="0">
              <a:solidFill>
                <a:srgbClr val="0070C0"/>
              </a:solidFill>
            </a:endParaRPr>
          </a:p>
          <a:p>
            <a:r>
              <a:rPr lang="en-US" dirty="0">
                <a:solidFill>
                  <a:srgbClr val="0070C0"/>
                </a:solidFill>
              </a:rPr>
              <a:t>Let’s do a fresh entry using “New House Number/Name”; simply click on the blank data field below the “New House Number/Name”</a:t>
            </a:r>
          </a:p>
        </p:txBody>
      </p:sp>
      <p:pic>
        <p:nvPicPr>
          <p:cNvPr id="4098" name="Picture 2" descr="D:\IHIP Coordinator\Study Material IHIP\Kerala State Level training 16-3-2019\Sceenshots mobile app\Screenshot_2019-03-25-12-21-55-709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055" y="379615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24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1000"/>
                                        <p:tgtEl>
                                          <p:spTgt spid="6">
                                            <p:txEl>
                                              <p:pRg st="4" end="4"/>
                                            </p:txEl>
                                          </p:spTgt>
                                        </p:tgtEl>
                                      </p:cBhvr>
                                    </p:animEffect>
                                    <p:anim calcmode="lin" valueType="num">
                                      <p:cBhvr>
                                        <p:cTn id="1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normAutofit fontScale="92500" lnSpcReduction="10000"/>
          </a:bodyPr>
          <a:lstStyle/>
          <a:p>
            <a:r>
              <a:rPr lang="en-US" dirty="0"/>
              <a:t>…and write the New House Number / Name</a:t>
            </a:r>
          </a:p>
          <a:p>
            <a:endParaRPr lang="en-US" dirty="0"/>
          </a:p>
          <a:p>
            <a:r>
              <a:rPr lang="en-US" dirty="0"/>
              <a:t>Here we have taken “12/Shyam Kumar” where 12 is the House Number and “Shyam Kumar” is the name of the Head of the Family</a:t>
            </a:r>
          </a:p>
          <a:p>
            <a:r>
              <a:rPr lang="en-US" dirty="0">
                <a:solidFill>
                  <a:srgbClr val="0070C0"/>
                </a:solidFill>
              </a:rPr>
              <a:t>And then click on the “GPS” icon (or we can say ‘balloon’ icon for the sake of simplicity for Health Workers) besides it</a:t>
            </a:r>
          </a:p>
        </p:txBody>
      </p:sp>
      <p:pic>
        <p:nvPicPr>
          <p:cNvPr id="9218" name="Picture 2" descr="D:\IHIP Coordinator\Study Material IHIP\IHIP Training Kollam district\S form mobile app screenshots\Screenshot_2019-03-04-13-30-46-513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7945" y="381693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22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1000"/>
                                        <p:tgtEl>
                                          <p:spTgt spid="6">
                                            <p:txEl>
                                              <p:pRg st="3" end="3"/>
                                            </p:txEl>
                                          </p:spTgt>
                                        </p:tgtEl>
                                      </p:cBhvr>
                                    </p:animEffect>
                                    <p:anim calcmode="lin" valueType="num">
                                      <p:cBhvr>
                                        <p:cTn id="1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endParaRPr lang="en-US" dirty="0"/>
          </a:p>
          <a:p>
            <a:endParaRPr lang="en-US" dirty="0"/>
          </a:p>
          <a:p>
            <a:endParaRPr lang="en-US" dirty="0"/>
          </a:p>
          <a:p>
            <a:endParaRPr lang="en-US" dirty="0"/>
          </a:p>
          <a:p>
            <a:endParaRPr lang="en-US" dirty="0"/>
          </a:p>
          <a:p>
            <a:endParaRPr lang="en-US" dirty="0">
              <a:solidFill>
                <a:srgbClr val="0070C0"/>
              </a:solidFill>
            </a:endParaRPr>
          </a:p>
          <a:p>
            <a:endParaRPr lang="en-US" dirty="0">
              <a:solidFill>
                <a:srgbClr val="0070C0"/>
              </a:solidFill>
            </a:endParaRPr>
          </a:p>
          <a:p>
            <a:r>
              <a:rPr lang="en-US" dirty="0">
                <a:solidFill>
                  <a:srgbClr val="0070C0"/>
                </a:solidFill>
              </a:rPr>
              <a:t>Click on “Allow” for allowing the access of location of your device</a:t>
            </a:r>
          </a:p>
        </p:txBody>
      </p:sp>
      <p:pic>
        <p:nvPicPr>
          <p:cNvPr id="11266" name="Picture 2" descr="D:\IHIP Coordinator\Study Material IHIP\IHIP Training Kollam district\S form mobile app screenshots\Screenshot_2019-03-04-13-30-58-658_com.google.android.packageinstall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3857625" cy="6858000"/>
          </a:xfrm>
          <a:prstGeom prst="rect">
            <a:avLst/>
          </a:prstGeom>
          <a:noFill/>
          <a:ln w="22225">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4003960"/>
            <a:ext cx="657532" cy="961593"/>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p:cNvSpPr/>
          <p:nvPr/>
        </p:nvSpPr>
        <p:spPr>
          <a:xfrm>
            <a:off x="4572000" y="304800"/>
            <a:ext cx="3810000" cy="1828800"/>
          </a:xfrm>
          <a:prstGeom prst="wedgeEllipseCallout">
            <a:avLst>
              <a:gd name="adj1" fmla="val -74928"/>
              <a:gd name="adj2" fmla="val 1005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If you are doing your first data entry through the device using this app then it will show this message</a:t>
            </a:r>
          </a:p>
        </p:txBody>
      </p:sp>
    </p:spTree>
    <p:extLst>
      <p:ext uri="{BB962C8B-B14F-4D97-AF65-F5344CB8AC3E}">
        <p14:creationId xmlns:p14="http://schemas.microsoft.com/office/powerpoint/2010/main" val="114372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7" end="7"/>
                                            </p:txEl>
                                          </p:spTgt>
                                        </p:tgtEl>
                                        <p:attrNameLst>
                                          <p:attrName>style.visibility</p:attrName>
                                        </p:attrNameLst>
                                      </p:cBhvr>
                                      <p:to>
                                        <p:strVal val="visible"/>
                                      </p:to>
                                    </p:set>
                                    <p:animEffect transition="in" filter="fade">
                                      <p:cBhvr>
                                        <p:cTn id="12" dur="1000"/>
                                        <p:tgtEl>
                                          <p:spTgt spid="6">
                                            <p:txEl>
                                              <p:pRg st="7" end="7"/>
                                            </p:txEl>
                                          </p:spTgt>
                                        </p:tgtEl>
                                      </p:cBhvr>
                                    </p:animEffect>
                                    <p:anim calcmode="lin" valueType="num">
                                      <p:cBhvr>
                                        <p:cTn id="13"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normAutofit fontScale="92500" lnSpcReduction="20000"/>
          </a:bodyPr>
          <a:lstStyle/>
          <a:p>
            <a:r>
              <a:rPr lang="en-US" dirty="0"/>
              <a:t>After writing the House Number / Name, when you click on “Marker” you can get the Longitude and Latitude based on the location of your device during entry</a:t>
            </a:r>
          </a:p>
          <a:p>
            <a:r>
              <a:rPr lang="en-US" dirty="0"/>
              <a:t>If you are doing the entry during OPD or you are not at the house of the patient then you can omit this step</a:t>
            </a:r>
          </a:p>
          <a:p>
            <a:endParaRPr lang="en-US" dirty="0"/>
          </a:p>
          <a:p>
            <a:r>
              <a:rPr lang="en-US" dirty="0">
                <a:solidFill>
                  <a:srgbClr val="0070C0"/>
                </a:solidFill>
              </a:rPr>
              <a:t>Then click on “+” </a:t>
            </a:r>
            <a:r>
              <a:rPr lang="en-US" dirty="0">
                <a:solidFill>
                  <a:srgbClr val="0070C0"/>
                </a:solidFill>
                <a:sym typeface="Wingdings" panose="05000000000000000000" pitchFamily="2" charset="2"/>
              </a:rPr>
              <a:t>sign to add the details of this new house</a:t>
            </a:r>
            <a:endParaRPr lang="en-US" dirty="0">
              <a:solidFill>
                <a:srgbClr val="0070C0"/>
              </a:solidFill>
            </a:endParaRPr>
          </a:p>
        </p:txBody>
      </p:sp>
      <p:pic>
        <p:nvPicPr>
          <p:cNvPr id="8194" name="Picture 2" descr="D:\IHIP Coordinator\Study Material IHIP\Kerala State Level training 16-3-2019\Sceenshots mobile app\Screenshot_2019-03-25-12-24-58-280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9890" y="3789220"/>
            <a:ext cx="657532" cy="9615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3020" y="969820"/>
            <a:ext cx="657532" cy="96159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90600" y="1649222"/>
            <a:ext cx="1524000" cy="3394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099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fade">
                                      <p:cBhvr>
                                        <p:cTn id="23" dur="1000"/>
                                        <p:tgtEl>
                                          <p:spTgt spid="6">
                                            <p:txEl>
                                              <p:pRg st="3" end="3"/>
                                            </p:txEl>
                                          </p:spTgt>
                                        </p:tgtEl>
                                      </p:cBhvr>
                                    </p:animEffect>
                                    <p:anim calcmode="lin" valueType="num">
                                      <p:cBhvr>
                                        <p:cTn id="2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t>As it was a fresh “House Number / Name” entry the App will save it and show the message that “House Number/Name saved Successfully”</a:t>
            </a:r>
          </a:p>
          <a:p>
            <a:endParaRPr lang="en-US" dirty="0"/>
          </a:p>
          <a:p>
            <a:r>
              <a:rPr lang="en-US" dirty="0">
                <a:solidFill>
                  <a:srgbClr val="0070C0"/>
                </a:solidFill>
              </a:rPr>
              <a:t>Click on OK to proceed further</a:t>
            </a:r>
          </a:p>
        </p:txBody>
      </p:sp>
      <p:pic>
        <p:nvPicPr>
          <p:cNvPr id="13314" name="Picture 2" descr="D:\IHIP Coordinator\Study Material IHIP\IHIP Training Kollam district\S form mobile app screenshots\Screenshot_2019-03-04-13-31-18-357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0"/>
            <a:ext cx="3857625" cy="685800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5"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4258977"/>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19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normAutofit fontScale="92500" lnSpcReduction="20000"/>
          </a:bodyPr>
          <a:lstStyle/>
          <a:p>
            <a:r>
              <a:rPr lang="en-US" dirty="0"/>
              <a:t>Next page lets you to the page where you need to decide whether there is any case or death with respect to the syndromes listed in IDSP</a:t>
            </a:r>
          </a:p>
          <a:p>
            <a:endParaRPr lang="en-US" dirty="0"/>
          </a:p>
          <a:p>
            <a:r>
              <a:rPr lang="en-US" dirty="0">
                <a:solidFill>
                  <a:srgbClr val="0070C0"/>
                </a:solidFill>
              </a:rPr>
              <a:t>Click on “No” in front of “Is there anyone sick at home?” [</a:t>
            </a:r>
            <a:r>
              <a:rPr lang="en-US" i="1" dirty="0">
                <a:solidFill>
                  <a:srgbClr val="0070C0"/>
                </a:solidFill>
              </a:rPr>
              <a:t>this will be required for the first time when ANM will survey the whole village to capture the geolocation of each house of the villages under her Sub Center</a:t>
            </a:r>
            <a:r>
              <a:rPr lang="en-US" dirty="0">
                <a:solidFill>
                  <a:srgbClr val="0070C0"/>
                </a:solidFill>
              </a:rPr>
              <a:t>] </a:t>
            </a:r>
          </a:p>
        </p:txBody>
      </p:sp>
      <p:pic>
        <p:nvPicPr>
          <p:cNvPr id="11266" name="Picture 2" descr="D:\IHIP Coordinator\Study Material IHIP\Kerala State Level training 16-3-2019\Sceenshots mobile app\Screenshot_2019-03-25-12-26-12-563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5760" y="3308423"/>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47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t>The message will appear “Form Saved Successfully”</a:t>
            </a:r>
          </a:p>
          <a:p>
            <a:endParaRPr lang="en-US" dirty="0"/>
          </a:p>
          <a:p>
            <a:endParaRPr lang="en-US" dirty="0"/>
          </a:p>
          <a:p>
            <a:endParaRPr lang="en-US" dirty="0"/>
          </a:p>
          <a:p>
            <a:endParaRPr lang="en-US" dirty="0"/>
          </a:p>
          <a:p>
            <a:r>
              <a:rPr lang="en-US" dirty="0">
                <a:solidFill>
                  <a:srgbClr val="0070C0"/>
                </a:solidFill>
              </a:rPr>
              <a:t>Click on OK</a:t>
            </a:r>
          </a:p>
        </p:txBody>
      </p:sp>
      <p:pic>
        <p:nvPicPr>
          <p:cNvPr id="12290" name="Picture 2" descr="D:\IHIP Coordinator\Study Material IHIP\Kerala State Level training 16-3-2019\Sceenshots mobile app\Screenshot_2019-03-25-12-27-35-759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38576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403860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2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animEffect transition="in" filter="fade">
                                      <p:cBhvr>
                                        <p:cTn id="11" dur="1000"/>
                                        <p:tgtEl>
                                          <p:spTgt spid="6">
                                            <p:txEl>
                                              <p:pRg st="5" end="5"/>
                                            </p:txEl>
                                          </p:spTgt>
                                        </p:tgtEl>
                                      </p:cBhvr>
                                    </p:animEffect>
                                    <p:anim calcmode="lin" valueType="num">
                                      <p:cBhvr>
                                        <p:cTn id="1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t>Now you have 2 options</a:t>
            </a:r>
          </a:p>
          <a:p>
            <a:endParaRPr lang="en-US" dirty="0"/>
          </a:p>
          <a:p>
            <a:r>
              <a:rPr lang="en-US" dirty="0"/>
              <a:t>If your survey is ended then select on “End” and if your survey has not been ended then “Go To Next House”</a:t>
            </a:r>
          </a:p>
          <a:p>
            <a:endParaRPr lang="en-US" dirty="0"/>
          </a:p>
          <a:p>
            <a:r>
              <a:rPr lang="en-US" dirty="0">
                <a:solidFill>
                  <a:srgbClr val="0070C0"/>
                </a:solidFill>
              </a:rPr>
              <a:t>Suppose your survey has been ended for the village, so click on “End”…</a:t>
            </a:r>
          </a:p>
        </p:txBody>
      </p:sp>
      <p:pic>
        <p:nvPicPr>
          <p:cNvPr id="13314" name="Picture 2" descr="D:\IHIP Coordinator\Study Material IHIP\Kerala State Level training 16-3-2019\Sceenshots mobile app\Screenshot_2019-03-25-12-27-40-033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2358" y="152400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2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1000"/>
                                        <p:tgtEl>
                                          <p:spTgt spid="6">
                                            <p:txEl>
                                              <p:pRg st="4" end="4"/>
                                            </p:txEl>
                                          </p:spTgt>
                                        </p:tgtEl>
                                      </p:cBhvr>
                                    </p:animEffect>
                                    <p:anim calcmode="lin" valueType="num">
                                      <p:cBhvr>
                                        <p:cTn id="1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6172200"/>
          </a:xfrm>
        </p:spPr>
        <p:txBody>
          <a:bodyPr/>
          <a:lstStyle/>
          <a:p>
            <a:r>
              <a:rPr lang="en-US" dirty="0"/>
              <a:t>You will be back to “Facility Information” screen</a:t>
            </a:r>
          </a:p>
          <a:p>
            <a:endParaRPr lang="en-US" dirty="0"/>
          </a:p>
          <a:p>
            <a:endParaRPr lang="en-US" dirty="0"/>
          </a:p>
          <a:p>
            <a:endParaRPr lang="en-US" dirty="0"/>
          </a:p>
          <a:p>
            <a:endParaRPr lang="en-US" dirty="0"/>
          </a:p>
          <a:p>
            <a:endParaRPr lang="en-US" dirty="0"/>
          </a:p>
          <a:p>
            <a:endParaRPr lang="en-US" dirty="0"/>
          </a:p>
          <a:p>
            <a:r>
              <a:rPr lang="en-US" dirty="0">
                <a:solidFill>
                  <a:srgbClr val="0070C0"/>
                </a:solidFill>
              </a:rPr>
              <a:t>If you want to collect data then again click on “Get Started”</a:t>
            </a:r>
          </a:p>
        </p:txBody>
      </p:sp>
      <p:pic>
        <p:nvPicPr>
          <p:cNvPr id="4098" name="Picture 2" descr="D:\IHIP Coordinator\Study Material IHIP\IHIP Training Kollam district\S form mobile app screenshots\Screenshot_2019-03-04-13-28-54-564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525780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18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7" end="7"/>
                                            </p:txEl>
                                          </p:spTgt>
                                        </p:tgtEl>
                                        <p:attrNameLst>
                                          <p:attrName>style.visibility</p:attrName>
                                        </p:attrNameLst>
                                      </p:cBhvr>
                                      <p:to>
                                        <p:strVal val="visible"/>
                                      </p:to>
                                    </p:set>
                                    <p:animEffect transition="in" filter="fade">
                                      <p:cBhvr>
                                        <p:cTn id="12" dur="1000"/>
                                        <p:tgtEl>
                                          <p:spTgt spid="6">
                                            <p:txEl>
                                              <p:pRg st="7" end="7"/>
                                            </p:txEl>
                                          </p:spTgt>
                                        </p:tgtEl>
                                      </p:cBhvr>
                                    </p:animEffect>
                                    <p:anim calcmode="lin" valueType="num">
                                      <p:cBhvr>
                                        <p:cTn id="13"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E52A-514B-47AE-A528-FE3DCE2CA0FD}"/>
              </a:ext>
            </a:extLst>
          </p:cNvPr>
          <p:cNvSpPr>
            <a:spLocks noGrp="1"/>
          </p:cNvSpPr>
          <p:nvPr>
            <p:ph type="title"/>
          </p:nvPr>
        </p:nvSpPr>
        <p:spPr/>
        <p:txBody>
          <a:bodyPr>
            <a:normAutofit fontScale="90000"/>
          </a:bodyPr>
          <a:lstStyle/>
          <a:p>
            <a:r>
              <a:rPr lang="en-US" dirty="0"/>
              <a:t>Lets first see how to download the </a:t>
            </a:r>
            <a:r>
              <a:rPr lang="en-US" dirty="0" err="1"/>
              <a:t>apk</a:t>
            </a:r>
            <a:r>
              <a:rPr lang="en-US" dirty="0"/>
              <a:t> file and how to install the IHIP app</a:t>
            </a:r>
          </a:p>
        </p:txBody>
      </p:sp>
      <p:pic>
        <p:nvPicPr>
          <p:cNvPr id="6" name="Content Placeholder 5">
            <a:extLst>
              <a:ext uri="{FF2B5EF4-FFF2-40B4-BE49-F238E27FC236}">
                <a16:creationId xmlns:a16="http://schemas.microsoft.com/office/drawing/2014/main" id="{FC39C3EE-F38B-4708-A0BB-A3B51B839B41}"/>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99723" y="1600200"/>
            <a:ext cx="3153554" cy="4525963"/>
          </a:xfrm>
          <a:ln>
            <a:solidFill>
              <a:schemeClr val="tx1"/>
            </a:solidFill>
          </a:ln>
        </p:spPr>
      </p:pic>
      <p:sp>
        <p:nvSpPr>
          <p:cNvPr id="4" name="Content Placeholder 3">
            <a:extLst>
              <a:ext uri="{FF2B5EF4-FFF2-40B4-BE49-F238E27FC236}">
                <a16:creationId xmlns:a16="http://schemas.microsoft.com/office/drawing/2014/main" id="{654FB235-E257-4CA7-9309-AA251EF3C024}"/>
              </a:ext>
            </a:extLst>
          </p:cNvPr>
          <p:cNvSpPr>
            <a:spLocks noGrp="1"/>
          </p:cNvSpPr>
          <p:nvPr>
            <p:ph sz="half" idx="2"/>
          </p:nvPr>
        </p:nvSpPr>
        <p:spPr/>
        <p:txBody>
          <a:bodyPr/>
          <a:lstStyle/>
          <a:p>
            <a:r>
              <a:rPr lang="en-US" dirty="0"/>
              <a:t>Type ‘</a:t>
            </a:r>
            <a:r>
              <a:rPr lang="en-US" dirty="0">
                <a:hlinkClick r:id="rId3"/>
              </a:rPr>
              <a:t>ihip.nhp.gov.in/idsp/</a:t>
            </a:r>
            <a:r>
              <a:rPr lang="en-US" dirty="0" err="1">
                <a:hlinkClick r:id="rId3"/>
              </a:rPr>
              <a:t>downloadapk</a:t>
            </a:r>
            <a:r>
              <a:rPr lang="en-US" dirty="0"/>
              <a:t>’ URL in address bar of any of the browser (like ‘Google Chrome’) in your android device </a:t>
            </a:r>
          </a:p>
        </p:txBody>
      </p:sp>
    </p:spTree>
    <p:extLst>
      <p:ext uri="{BB962C8B-B14F-4D97-AF65-F5344CB8AC3E}">
        <p14:creationId xmlns:p14="http://schemas.microsoft.com/office/powerpoint/2010/main" val="1983406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pPr marL="0" indent="0">
              <a:buNone/>
            </a:pPr>
            <a:endParaRPr lang="en-US" dirty="0">
              <a:solidFill>
                <a:srgbClr val="0070C0"/>
              </a:solidFill>
            </a:endParaRPr>
          </a:p>
          <a:p>
            <a:pPr marL="0" indent="0">
              <a:buNone/>
            </a:pPr>
            <a:endParaRPr lang="en-US" dirty="0">
              <a:solidFill>
                <a:srgbClr val="0070C0"/>
              </a:solidFill>
            </a:endParaRPr>
          </a:p>
          <a:p>
            <a:r>
              <a:rPr lang="en-US" dirty="0">
                <a:solidFill>
                  <a:srgbClr val="0070C0"/>
                </a:solidFill>
              </a:rPr>
              <a:t>Click “Yes”</a:t>
            </a:r>
          </a:p>
        </p:txBody>
      </p:sp>
      <p:pic>
        <p:nvPicPr>
          <p:cNvPr id="8194" name="Picture 2" descr="D:\IHIP Coordinator\Study Material IHIP\IHIP Training Kollam district\S form mobile app screenshots\Screenshot_2019-03-04-13-29-52-024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5463" y="220980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33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endParaRPr lang="en-US" dirty="0">
              <a:solidFill>
                <a:srgbClr val="0070C0"/>
              </a:solidFill>
            </a:endParaRPr>
          </a:p>
          <a:p>
            <a:endParaRPr lang="en-US" dirty="0">
              <a:solidFill>
                <a:srgbClr val="0070C0"/>
              </a:solidFill>
            </a:endParaRPr>
          </a:p>
          <a:p>
            <a:endParaRPr lang="en-US" dirty="0">
              <a:solidFill>
                <a:srgbClr val="0070C0"/>
              </a:solidFill>
            </a:endParaRPr>
          </a:p>
          <a:p>
            <a:endParaRPr lang="en-US" dirty="0">
              <a:solidFill>
                <a:srgbClr val="0070C0"/>
              </a:solidFill>
            </a:endParaRPr>
          </a:p>
          <a:p>
            <a:endParaRPr lang="en-US" dirty="0">
              <a:solidFill>
                <a:srgbClr val="0070C0"/>
              </a:solidFill>
            </a:endParaRPr>
          </a:p>
          <a:p>
            <a:r>
              <a:rPr lang="en-US" dirty="0">
                <a:solidFill>
                  <a:srgbClr val="0070C0"/>
                </a:solidFill>
              </a:rPr>
              <a:t>Again select the village</a:t>
            </a:r>
          </a:p>
        </p:txBody>
      </p:sp>
      <p:pic>
        <p:nvPicPr>
          <p:cNvPr id="9218" name="Picture 2" descr="D:\IHIP Coordinator\Study Material IHIP\IHIP Training Kollam district\S form mobile app screenshots\Screenshot_2019-03-04-13-30-00-162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646" y="312420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13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1000"/>
                                        <p:tgtEl>
                                          <p:spTgt spid="6">
                                            <p:txEl>
                                              <p:pRg st="5" end="5"/>
                                            </p:txEl>
                                          </p:spTgt>
                                        </p:tgtEl>
                                      </p:cBhvr>
                                    </p:animEffect>
                                    <p:anim calcmode="lin" valueType="num">
                                      <p:cBhvr>
                                        <p:cTn id="1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t>Select the House Number/Name </a:t>
            </a:r>
          </a:p>
          <a:p>
            <a:pPr marL="0" indent="0">
              <a:buNone/>
            </a:pPr>
            <a:r>
              <a:rPr lang="en-US" dirty="0"/>
              <a:t>or </a:t>
            </a:r>
          </a:p>
          <a:p>
            <a:r>
              <a:rPr lang="en-US" dirty="0"/>
              <a:t>Write fresh entry of House Number / Name using “New House Number/Name”</a:t>
            </a:r>
          </a:p>
          <a:p>
            <a:endParaRPr lang="en-US" dirty="0"/>
          </a:p>
          <a:p>
            <a:r>
              <a:rPr lang="en-US" dirty="0">
                <a:solidFill>
                  <a:srgbClr val="0070C0"/>
                </a:solidFill>
              </a:rPr>
              <a:t>Let’s click on “House Number/Name</a:t>
            </a:r>
          </a:p>
        </p:txBody>
      </p:sp>
      <p:pic>
        <p:nvPicPr>
          <p:cNvPr id="14339" name="Picture 3" descr="D:\IHIP Coordinator\Study Material IHIP\Kerala State Level training 16-3-2019\Sceenshots mobile app\Screenshot_2019-03-25-12-21-55-709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266700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61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1000"/>
                                        <p:tgtEl>
                                          <p:spTgt spid="6">
                                            <p:txEl>
                                              <p:pRg st="4" end="4"/>
                                            </p:txEl>
                                          </p:spTgt>
                                        </p:tgtEl>
                                      </p:cBhvr>
                                    </p:animEffect>
                                    <p:anim calcmode="lin" valueType="num">
                                      <p:cBhvr>
                                        <p:cTn id="1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6172200"/>
          </a:xfrm>
        </p:spPr>
        <p:txBody>
          <a:bodyPr>
            <a:normAutofit lnSpcReduction="10000"/>
          </a:bodyPr>
          <a:lstStyle/>
          <a:p>
            <a:pPr marL="0" indent="0">
              <a:buNone/>
            </a:pPr>
            <a:r>
              <a:rPr lang="en-US" dirty="0">
                <a:solidFill>
                  <a:srgbClr val="0070C0"/>
                </a:solidFill>
              </a:rPr>
              <a:t>Select “12/Shyam Kumar”</a:t>
            </a:r>
          </a:p>
          <a:p>
            <a:endParaRPr lang="en-US" dirty="0">
              <a:solidFill>
                <a:srgbClr val="0070C0"/>
              </a:solidFill>
            </a:endParaRPr>
          </a:p>
          <a:p>
            <a:r>
              <a:rPr lang="en-US" sz="2000" dirty="0"/>
              <a:t>Important instruction to Sub center (SC) users: </a:t>
            </a:r>
            <a:r>
              <a:rPr lang="en-US" sz="2000" i="1" dirty="0">
                <a:solidFill>
                  <a:srgbClr val="FF0000"/>
                </a:solidFill>
              </a:rPr>
              <a:t>SC users should capture and save the ‘House Number / Name’ details of each and every house of all the villages of the SC using ‘New House Number/Name’ initially (before starting the data entry of S form), so it’s very much easy for the SC user to select the houses from the list under ‘House Number/Name’ next time even if they do not have the internet connectivity in the field or even if they are not in the field; selecting the houses under ‘House Number/Name’ will also capture GPS location of the house previously saved</a:t>
            </a:r>
          </a:p>
        </p:txBody>
      </p:sp>
      <p:pic>
        <p:nvPicPr>
          <p:cNvPr id="2050" name="Picture 2" descr="D:\IHIP Coordinator\Study Material IHIP\Kerala State Level training 16-3-2019\Sceenshots mobile app\new screenshots\Screenshot_2019-04-09-11-42-34-379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246" y="541020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78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1000"/>
                                        <p:tgtEl>
                                          <p:spTgt spid="6">
                                            <p:txEl>
                                              <p:pRg st="2" end="2"/>
                                            </p:txEl>
                                          </p:spTgt>
                                        </p:tgtEl>
                                      </p:cBhvr>
                                    </p:animEffect>
                                    <p:anim calcmode="lin" valueType="num">
                                      <p:cBhvr>
                                        <p:cTn id="1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t>Let’s just select the House Number/Name from the previous example [12/Shyam Kumar]; </a:t>
            </a:r>
          </a:p>
          <a:p>
            <a:r>
              <a:rPr lang="en-US" dirty="0"/>
              <a:t>The location of the house would be automatically selected</a:t>
            </a:r>
          </a:p>
          <a:p>
            <a:endParaRPr lang="en-US" dirty="0"/>
          </a:p>
          <a:p>
            <a:r>
              <a:rPr lang="en-US" dirty="0">
                <a:solidFill>
                  <a:srgbClr val="0070C0"/>
                </a:solidFill>
              </a:rPr>
              <a:t>Then click on “</a:t>
            </a:r>
            <a:r>
              <a:rPr lang="en-US" dirty="0">
                <a:solidFill>
                  <a:srgbClr val="0070C0"/>
                </a:solidFill>
                <a:sym typeface="Wingdings" panose="05000000000000000000" pitchFamily="2" charset="2"/>
              </a:rPr>
              <a:t>” sign to go to next screen / data field</a:t>
            </a:r>
            <a:endParaRPr lang="en-US" dirty="0">
              <a:solidFill>
                <a:srgbClr val="0070C0"/>
              </a:solidFill>
            </a:endParaRPr>
          </a:p>
          <a:p>
            <a:endParaRPr lang="en-US" dirty="0"/>
          </a:p>
        </p:txBody>
      </p:sp>
      <p:pic>
        <p:nvPicPr>
          <p:cNvPr id="15362" name="Picture 2" descr="D:\IHIP Coordinator\Study Material IHIP\Kerala State Level training 16-3-2019\Sceenshots mobile app\Screenshot_2019-03-25-12-25-30-327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8657" y="990600"/>
            <a:ext cx="657532" cy="96159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39062731-1C8C-426E-8882-78AC2C90EE54}"/>
              </a:ext>
            </a:extLst>
          </p:cNvPr>
          <p:cNvSpPr/>
          <p:nvPr/>
        </p:nvSpPr>
        <p:spPr>
          <a:xfrm>
            <a:off x="457200" y="1677358"/>
            <a:ext cx="2209800" cy="3394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440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1000"/>
                                        <p:tgtEl>
                                          <p:spTgt spid="6">
                                            <p:txEl>
                                              <p:pRg st="3" end="3"/>
                                            </p:txEl>
                                          </p:spTgt>
                                        </p:tgtEl>
                                      </p:cBhvr>
                                    </p:animEffect>
                                    <p:anim calcmode="lin" valueType="num">
                                      <p:cBhvr>
                                        <p:cTn id="1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endParaRPr lang="en-US" dirty="0">
              <a:solidFill>
                <a:srgbClr val="0070C0"/>
              </a:solidFill>
            </a:endParaRPr>
          </a:p>
          <a:p>
            <a:endParaRPr lang="en-US" dirty="0">
              <a:solidFill>
                <a:srgbClr val="0070C0"/>
              </a:solidFill>
            </a:endParaRPr>
          </a:p>
          <a:p>
            <a:endParaRPr lang="en-US" dirty="0">
              <a:solidFill>
                <a:srgbClr val="0070C0"/>
              </a:solidFill>
            </a:endParaRPr>
          </a:p>
          <a:p>
            <a:endParaRPr lang="en-US" dirty="0">
              <a:solidFill>
                <a:srgbClr val="0070C0"/>
              </a:solidFill>
            </a:endParaRPr>
          </a:p>
          <a:p>
            <a:endParaRPr lang="en-US" dirty="0">
              <a:solidFill>
                <a:srgbClr val="0070C0"/>
              </a:solidFill>
            </a:endParaRPr>
          </a:p>
          <a:p>
            <a:r>
              <a:rPr lang="en-US" dirty="0">
                <a:solidFill>
                  <a:srgbClr val="0070C0"/>
                </a:solidFill>
              </a:rPr>
              <a:t>Click on “Yes” in front of “Is there anyone sick at home?”</a:t>
            </a:r>
          </a:p>
        </p:txBody>
      </p:sp>
      <p:pic>
        <p:nvPicPr>
          <p:cNvPr id="16386" name="Picture 2" descr="D:\IHIP Coordinator\Study Material IHIP\Kerala State Level training 16-3-2019\Sceenshots mobile app\Screenshot_2019-03-25-12-26-12-563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3050" y="3308423"/>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90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1000"/>
                                        <p:tgtEl>
                                          <p:spTgt spid="6">
                                            <p:txEl>
                                              <p:pRg st="5" end="5"/>
                                            </p:txEl>
                                          </p:spTgt>
                                        </p:tgtEl>
                                      </p:cBhvr>
                                    </p:animEffect>
                                    <p:anim calcmode="lin" valueType="num">
                                      <p:cBhvr>
                                        <p:cTn id="1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6172200"/>
          </a:xfrm>
        </p:spPr>
        <p:txBody>
          <a:bodyPr>
            <a:normAutofit lnSpcReduction="10000"/>
          </a:bodyPr>
          <a:lstStyle/>
          <a:p>
            <a:r>
              <a:rPr lang="en-US" dirty="0"/>
              <a:t>Then you will go to the screen of </a:t>
            </a:r>
            <a:r>
              <a:rPr lang="en-US" b="1" dirty="0"/>
              <a:t>Person Details </a:t>
            </a:r>
            <a:r>
              <a:rPr lang="en-US" dirty="0"/>
              <a:t>with data field being the ‘Name’</a:t>
            </a:r>
          </a:p>
          <a:p>
            <a:r>
              <a:rPr lang="en-US" dirty="0"/>
              <a:t>You may select the patient’s name from “Select Person” [if already entered previously] or Simply write the New case name under “New Person Name”</a:t>
            </a:r>
          </a:p>
          <a:p>
            <a:r>
              <a:rPr lang="en-US" dirty="0">
                <a:solidFill>
                  <a:srgbClr val="0070C0"/>
                </a:solidFill>
              </a:rPr>
              <a:t>Then click on “+”</a:t>
            </a:r>
            <a:r>
              <a:rPr lang="en-US" dirty="0">
                <a:solidFill>
                  <a:srgbClr val="0070C0"/>
                </a:solidFill>
                <a:sym typeface="Wingdings" panose="05000000000000000000" pitchFamily="2" charset="2"/>
              </a:rPr>
              <a:t> sign to add details of that case</a:t>
            </a:r>
            <a:endParaRPr lang="en-US" dirty="0">
              <a:solidFill>
                <a:srgbClr val="0070C0"/>
              </a:solidFill>
            </a:endParaRPr>
          </a:p>
        </p:txBody>
      </p:sp>
      <p:pic>
        <p:nvPicPr>
          <p:cNvPr id="14338" name="Picture 2" descr="D:\IHIP Coordinator\Study Material IHIP\IHIP Training Kollam district\S form mobile app screenshots\Screenshot_2019-03-04-13-31-34-039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9890" y="378922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90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endParaRPr lang="en-US" dirty="0"/>
          </a:p>
          <a:p>
            <a:r>
              <a:rPr lang="en-US" dirty="0">
                <a:solidFill>
                  <a:srgbClr val="0070C0"/>
                </a:solidFill>
              </a:rPr>
              <a:t>Then click on “</a:t>
            </a:r>
            <a:r>
              <a:rPr lang="en-US" dirty="0">
                <a:solidFill>
                  <a:srgbClr val="0070C0"/>
                </a:solidFill>
                <a:sym typeface="Wingdings" panose="05000000000000000000" pitchFamily="2" charset="2"/>
              </a:rPr>
              <a:t>” sign to go to next screen / data field</a:t>
            </a:r>
            <a:endParaRPr lang="en-US" dirty="0">
              <a:solidFill>
                <a:srgbClr val="0070C0"/>
              </a:solidFill>
            </a:endParaRPr>
          </a:p>
          <a:p>
            <a:endParaRPr lang="en-US" dirty="0"/>
          </a:p>
          <a:p>
            <a:endParaRPr lang="en-US" dirty="0"/>
          </a:p>
          <a:p>
            <a:r>
              <a:rPr lang="en-US" dirty="0">
                <a:solidFill>
                  <a:srgbClr val="0070C0"/>
                </a:solidFill>
              </a:rPr>
              <a:t>Then select the Gender</a:t>
            </a:r>
          </a:p>
          <a:p>
            <a:endParaRPr lang="en-US" dirty="0"/>
          </a:p>
          <a:p>
            <a:endParaRPr lang="en-US" dirty="0"/>
          </a:p>
        </p:txBody>
      </p:sp>
      <p:pic>
        <p:nvPicPr>
          <p:cNvPr id="15362" name="Picture 2" descr="D:\IHIP Coordinator\Study Material IHIP\IHIP Training Kollam district\S form mobile app screenshots\Screenshot_2019-03-04-13-31-41-674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3723" y="2827627"/>
            <a:ext cx="657532" cy="9615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9890" y="1004455"/>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66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1000"/>
                                        <p:tgtEl>
                                          <p:spTgt spid="6">
                                            <p:txEl>
                                              <p:pRg st="4" end="4"/>
                                            </p:txEl>
                                          </p:spTgt>
                                        </p:tgtEl>
                                      </p:cBhvr>
                                    </p:animEffect>
                                    <p:anim calcmode="lin" valueType="num">
                                      <p:cBhvr>
                                        <p:cTn id="1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1000"/>
                                        <p:tgtEl>
                                          <p:spTgt spid="6">
                                            <p:txEl>
                                              <p:pRg st="1" end="1"/>
                                            </p:txEl>
                                          </p:spTgt>
                                        </p:tgtEl>
                                      </p:cBhvr>
                                    </p:animEffect>
                                    <p:anim calcmode="lin" valueType="num">
                                      <p:cBhvr>
                                        <p:cTn id="2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normAutofit lnSpcReduction="10000"/>
          </a:bodyPr>
          <a:lstStyle/>
          <a:p>
            <a:r>
              <a:rPr lang="en-US" dirty="0"/>
              <a:t>Here you have 2 options</a:t>
            </a:r>
          </a:p>
          <a:p>
            <a:endParaRPr lang="en-US" dirty="0"/>
          </a:p>
          <a:p>
            <a:r>
              <a:rPr lang="en-US" dirty="0"/>
              <a:t>Either you can select the Date of Birth or Age</a:t>
            </a:r>
          </a:p>
          <a:p>
            <a:endParaRPr lang="en-US" dirty="0"/>
          </a:p>
          <a:p>
            <a:r>
              <a:rPr lang="en-US" dirty="0">
                <a:solidFill>
                  <a:srgbClr val="0070C0"/>
                </a:solidFill>
              </a:rPr>
              <a:t>Let’s select Age first</a:t>
            </a:r>
          </a:p>
          <a:p>
            <a:endParaRPr lang="en-US" dirty="0">
              <a:solidFill>
                <a:srgbClr val="0070C0"/>
              </a:solidFill>
            </a:endParaRPr>
          </a:p>
          <a:p>
            <a:r>
              <a:rPr lang="en-US" dirty="0">
                <a:solidFill>
                  <a:srgbClr val="0070C0"/>
                </a:solidFill>
              </a:rPr>
              <a:t>You need to write the age in completed years, months and days; writing the age in completed years is sufficient</a:t>
            </a:r>
          </a:p>
          <a:p>
            <a:endParaRPr lang="en-US" dirty="0"/>
          </a:p>
        </p:txBody>
      </p:sp>
      <p:pic>
        <p:nvPicPr>
          <p:cNvPr id="16386" name="Picture 2" descr="D:\IHIP Coordinator\Study Material IHIP\IHIP Training Kollam district\S form mobile app screenshots\Screenshot_2019-03-04-13-31-53-069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2827627"/>
            <a:ext cx="567531" cy="8299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89858" y="3822537"/>
            <a:ext cx="3472542" cy="3394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66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1000"/>
                                        <p:tgtEl>
                                          <p:spTgt spid="6">
                                            <p:txEl>
                                              <p:pRg st="4" end="4"/>
                                            </p:txEl>
                                          </p:spTgt>
                                        </p:tgtEl>
                                      </p:cBhvr>
                                    </p:animEffect>
                                    <p:anim calcmode="lin" valueType="num">
                                      <p:cBhvr>
                                        <p:cTn id="1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Effect transition="in" filter="fade">
                                      <p:cBhvr>
                                        <p:cTn id="19" dur="1000"/>
                                        <p:tgtEl>
                                          <p:spTgt spid="6">
                                            <p:txEl>
                                              <p:pRg st="6" end="6"/>
                                            </p:txEl>
                                          </p:spTgt>
                                        </p:tgtEl>
                                      </p:cBhvr>
                                    </p:animEffect>
                                    <p:anim calcmode="lin" valueType="num">
                                      <p:cBhvr>
                                        <p:cTn id="2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6" end="6"/>
                                            </p:txEl>
                                          </p:spTgt>
                                        </p:tgtEl>
                                        <p:attrNameLst>
                                          <p:attrName>ppt_y</p:attrName>
                                        </p:attrNameLst>
                                      </p:cBhvr>
                                      <p:tavLst>
                                        <p:tav tm="0">
                                          <p:val>
                                            <p:strVal val="#ppt_y+.1"/>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t>If you write Years &gt;120, it will show this message</a:t>
            </a:r>
          </a:p>
        </p:txBody>
      </p:sp>
      <p:pic>
        <p:nvPicPr>
          <p:cNvPr id="18434" name="Picture 2" descr="D:\IHIP Coordinator\Study Material IHIP\Kerala State Level training 16-3-2019\Sceenshots mobile app\Screenshot_2019-03-25-12-55-29-623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3857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365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60CEE83-6CA2-44C5-899F-CE75D4A55092}"/>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604529"/>
            <a:ext cx="4038600" cy="4517305"/>
          </a:xfrm>
          <a:ln>
            <a:solidFill>
              <a:schemeClr val="tx1"/>
            </a:solidFill>
          </a:ln>
        </p:spPr>
      </p:pic>
      <p:sp>
        <p:nvSpPr>
          <p:cNvPr id="4" name="Content Placeholder 3">
            <a:extLst>
              <a:ext uri="{FF2B5EF4-FFF2-40B4-BE49-F238E27FC236}">
                <a16:creationId xmlns:a16="http://schemas.microsoft.com/office/drawing/2014/main" id="{77A27EEC-AE6A-4AA9-A313-EE53144801E6}"/>
              </a:ext>
            </a:extLst>
          </p:cNvPr>
          <p:cNvSpPr>
            <a:spLocks noGrp="1"/>
          </p:cNvSpPr>
          <p:nvPr>
            <p:ph sz="half" idx="2"/>
          </p:nvPr>
        </p:nvSpPr>
        <p:spPr/>
        <p:txBody>
          <a:bodyPr/>
          <a:lstStyle/>
          <a:p>
            <a:endParaRPr lang="en-US" dirty="0">
              <a:solidFill>
                <a:srgbClr val="0070C0"/>
              </a:solidFill>
            </a:endParaRPr>
          </a:p>
          <a:p>
            <a:endParaRPr lang="en-US" dirty="0">
              <a:solidFill>
                <a:srgbClr val="0070C0"/>
              </a:solidFill>
            </a:endParaRPr>
          </a:p>
          <a:p>
            <a:endParaRPr lang="en-US" dirty="0">
              <a:solidFill>
                <a:srgbClr val="0070C0"/>
              </a:solidFill>
            </a:endParaRPr>
          </a:p>
          <a:p>
            <a:endParaRPr lang="en-US" dirty="0">
              <a:solidFill>
                <a:srgbClr val="0070C0"/>
              </a:solidFill>
            </a:endParaRPr>
          </a:p>
          <a:p>
            <a:endParaRPr lang="en-US" dirty="0">
              <a:solidFill>
                <a:srgbClr val="0070C0"/>
              </a:solidFill>
            </a:endParaRPr>
          </a:p>
          <a:p>
            <a:r>
              <a:rPr lang="en-US" dirty="0">
                <a:solidFill>
                  <a:srgbClr val="0070C0"/>
                </a:solidFill>
              </a:rPr>
              <a:t>click on “Download”  button to download the </a:t>
            </a:r>
            <a:r>
              <a:rPr lang="en-US" dirty="0" err="1">
                <a:solidFill>
                  <a:srgbClr val="0070C0"/>
                </a:solidFill>
              </a:rPr>
              <a:t>apk</a:t>
            </a:r>
            <a:r>
              <a:rPr lang="en-US" dirty="0">
                <a:solidFill>
                  <a:srgbClr val="0070C0"/>
                </a:solidFill>
              </a:rPr>
              <a:t> file of IHIP app</a:t>
            </a:r>
            <a:endParaRPr lang="en-US" dirty="0"/>
          </a:p>
        </p:txBody>
      </p:sp>
      <p:pic>
        <p:nvPicPr>
          <p:cNvPr id="7" name="Picture 2" descr="D:\userprofiles\jariwalad\Downloads\Click.jpg">
            <a:extLst>
              <a:ext uri="{FF2B5EF4-FFF2-40B4-BE49-F238E27FC236}">
                <a16:creationId xmlns:a16="http://schemas.microsoft.com/office/drawing/2014/main" id="{D2B32335-0DED-474D-AE5F-AA4656443B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5776825"/>
            <a:ext cx="459430" cy="526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73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t>If you write Months &gt;12, it will show this message</a:t>
            </a:r>
          </a:p>
          <a:p>
            <a:endParaRPr lang="en-US" dirty="0"/>
          </a:p>
        </p:txBody>
      </p:sp>
      <p:pic>
        <p:nvPicPr>
          <p:cNvPr id="17410" name="Picture 2" descr="D:\IHIP Coordinator\Study Material IHIP\Kerala State Level training 16-3-2019\Sceenshots mobile app\Screenshot_2019-03-25-12-55-44-682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3857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8287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t>If you write Days &gt;31, it will show this message</a:t>
            </a:r>
          </a:p>
          <a:p>
            <a:endParaRPr lang="en-US" dirty="0"/>
          </a:p>
        </p:txBody>
      </p:sp>
      <p:pic>
        <p:nvPicPr>
          <p:cNvPr id="19458" name="Picture 2" descr="D:\IHIP Coordinator\Study Material IHIP\Kerala State Level training 16-3-2019\Sceenshots mobile app\Screenshot_2019-03-25-12-55-52-891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3857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3945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solidFill>
                  <a:srgbClr val="0070C0"/>
                </a:solidFill>
              </a:rPr>
              <a:t>Now let’s take the example of Date of Birth</a:t>
            </a:r>
          </a:p>
        </p:txBody>
      </p:sp>
      <p:pic>
        <p:nvPicPr>
          <p:cNvPr id="20482" name="Picture 2" descr="D:\IHIP Coordinator\Study Material IHIP\Kerala State Level training 16-3-2019\Sceenshots mobile app\Screenshot_2019-03-25-12-56-38-831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228600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32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pPr marL="0" indent="0">
              <a:buNone/>
            </a:pPr>
            <a:r>
              <a:rPr lang="en-US" dirty="0"/>
              <a:t>The calendar will appear like this</a:t>
            </a:r>
          </a:p>
          <a:p>
            <a:pPr marL="0" indent="0">
              <a:buNone/>
            </a:pPr>
            <a:endParaRPr lang="en-US" dirty="0"/>
          </a:p>
          <a:p>
            <a:pPr marL="0" indent="0">
              <a:buNone/>
            </a:pPr>
            <a:r>
              <a:rPr lang="en-US" dirty="0">
                <a:solidFill>
                  <a:srgbClr val="0070C0"/>
                </a:solidFill>
              </a:rPr>
              <a:t>Click on current year (‘2019’ in this example) or the small inverted triangle besides it to get the drop down list of years</a:t>
            </a:r>
          </a:p>
        </p:txBody>
      </p:sp>
      <p:pic>
        <p:nvPicPr>
          <p:cNvPr id="3074" name="Picture 2" descr="D:\IHIP Coordinator\Study Material IHIP\Kerala State Level training 16-3-2019\Sceenshots mobile app\new screenshots\Screenshot_2019-04-09-11-45-02-757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093"/>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1043203"/>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25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solidFill>
                  <a:srgbClr val="0070C0"/>
                </a:solidFill>
              </a:rPr>
              <a:t>Select the ‘Year’ of birth from drop down list</a:t>
            </a:r>
          </a:p>
          <a:p>
            <a:endParaRPr lang="en-US" dirty="0">
              <a:solidFill>
                <a:srgbClr val="0070C0"/>
              </a:solidFill>
            </a:endParaRPr>
          </a:p>
          <a:p>
            <a:r>
              <a:rPr lang="en-US" dirty="0">
                <a:solidFill>
                  <a:srgbClr val="0070C0"/>
                </a:solidFill>
              </a:rPr>
              <a:t>In this example, ‘2011’ is selected</a:t>
            </a:r>
          </a:p>
        </p:txBody>
      </p:sp>
      <p:pic>
        <p:nvPicPr>
          <p:cNvPr id="21506" name="Picture 2" descr="D:\IHIP Coordinator\Study Material IHIP\Kerala State Level training 16-3-2019\Sceenshots mobile app\Screenshot_2019-03-25-12-57-14-210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0"/>
            <a:ext cx="38576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76200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50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solidFill>
                  <a:srgbClr val="0070C0"/>
                </a:solidFill>
              </a:rPr>
              <a:t>Then click on current month (‘March’ in this example) or the small inverted triangle besides it to get the drop down list of Months</a:t>
            </a:r>
          </a:p>
          <a:p>
            <a:endParaRPr lang="en-US" dirty="0"/>
          </a:p>
        </p:txBody>
      </p:sp>
      <p:pic>
        <p:nvPicPr>
          <p:cNvPr id="4098" name="Picture 2" descr="D:\IHIP Coordinator\Study Material IHIP\Kerala State Level training 16-3-2019\Sceenshots mobile app\new screenshots\Screenshot_2019-04-09-11-45-22-040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4190" y="1059875"/>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4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endParaRPr lang="en-US" dirty="0"/>
          </a:p>
          <a:p>
            <a:endParaRPr lang="en-US" dirty="0"/>
          </a:p>
          <a:p>
            <a:endParaRPr lang="en-US" dirty="0"/>
          </a:p>
          <a:p>
            <a:endParaRPr lang="en-US" dirty="0"/>
          </a:p>
          <a:p>
            <a:r>
              <a:rPr lang="en-US" dirty="0">
                <a:solidFill>
                  <a:srgbClr val="0070C0"/>
                </a:solidFill>
              </a:rPr>
              <a:t>Select the ‘Month’ of birth from drop down list</a:t>
            </a:r>
          </a:p>
          <a:p>
            <a:r>
              <a:rPr lang="en-US" dirty="0">
                <a:solidFill>
                  <a:srgbClr val="0070C0"/>
                </a:solidFill>
              </a:rPr>
              <a:t>In this example, ‘July’ is selected</a:t>
            </a:r>
          </a:p>
        </p:txBody>
      </p:sp>
      <p:pic>
        <p:nvPicPr>
          <p:cNvPr id="22530" name="Picture 2" descr="D:\IHIP Coordinator\Study Material IHIP\Kerala State Level training 16-3-2019\Sceenshots mobile app\Screenshot_2019-03-25-12-57-29-769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38576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4846" y="2797626"/>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2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normAutofit lnSpcReduction="10000"/>
          </a:bodyPr>
          <a:lstStyle/>
          <a:p>
            <a:endParaRPr lang="en-US" dirty="0"/>
          </a:p>
          <a:p>
            <a:endParaRPr lang="en-US" dirty="0"/>
          </a:p>
          <a:p>
            <a:endParaRPr lang="en-US" dirty="0"/>
          </a:p>
          <a:p>
            <a:endParaRPr lang="en-US" dirty="0"/>
          </a:p>
          <a:p>
            <a:r>
              <a:rPr lang="en-US" dirty="0">
                <a:solidFill>
                  <a:srgbClr val="0070C0"/>
                </a:solidFill>
              </a:rPr>
              <a:t>Then select date of birth by simple clicking on the date</a:t>
            </a:r>
          </a:p>
          <a:p>
            <a:endParaRPr lang="en-US" dirty="0"/>
          </a:p>
          <a:p>
            <a:pPr marL="0" indent="0">
              <a:buNone/>
            </a:pPr>
            <a:endParaRPr lang="en-US" dirty="0"/>
          </a:p>
          <a:p>
            <a:endParaRPr lang="en-US" dirty="0"/>
          </a:p>
          <a:p>
            <a:r>
              <a:rPr lang="en-US" dirty="0">
                <a:solidFill>
                  <a:srgbClr val="0070C0"/>
                </a:solidFill>
              </a:rPr>
              <a:t>Then click on “Set” to set the Date of Birth</a:t>
            </a:r>
          </a:p>
        </p:txBody>
      </p:sp>
      <p:pic>
        <p:nvPicPr>
          <p:cNvPr id="23554" name="Picture 2" descr="D:\IHIP Coordinator\Study Material IHIP\Kerala State Level training 16-3-2019\Sceenshots mobile app\Screenshot_2019-03-25-12-57-37-524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3300413" cy="5867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872003"/>
            <a:ext cx="657532" cy="9615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5744007"/>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30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animEffect transition="in" filter="fade">
                                      <p:cBhvr>
                                        <p:cTn id="11" dur="1000"/>
                                        <p:tgtEl>
                                          <p:spTgt spid="6">
                                            <p:txEl>
                                              <p:pRg st="4" end="4"/>
                                            </p:txEl>
                                          </p:spTgt>
                                        </p:tgtEl>
                                      </p:cBhvr>
                                    </p:animEffect>
                                    <p:anim calcmode="lin" valueType="num">
                                      <p:cBhvr>
                                        <p:cTn id="1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8" end="8"/>
                                            </p:txEl>
                                          </p:spTgt>
                                        </p:tgtEl>
                                        <p:attrNameLst>
                                          <p:attrName>style.visibility</p:attrName>
                                        </p:attrNameLst>
                                      </p:cBhvr>
                                      <p:to>
                                        <p:strVal val="visible"/>
                                      </p:to>
                                    </p:set>
                                    <p:animEffect transition="in" filter="fade">
                                      <p:cBhvr>
                                        <p:cTn id="22" dur="1000"/>
                                        <p:tgtEl>
                                          <p:spTgt spid="6">
                                            <p:txEl>
                                              <p:pRg st="8" end="8"/>
                                            </p:txEl>
                                          </p:spTgt>
                                        </p:tgtEl>
                                      </p:cBhvr>
                                    </p:animEffect>
                                    <p:anim calcmode="lin" valueType="num">
                                      <p:cBhvr>
                                        <p:cTn id="23"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t>Your selected Date of Birth will appear</a:t>
            </a:r>
          </a:p>
        </p:txBody>
      </p:sp>
      <p:pic>
        <p:nvPicPr>
          <p:cNvPr id="24578" name="Picture 2" descr="D:\IHIP Coordinator\Study Material IHIP\Kerala State Level training 16-3-2019\Sceenshots mobile app\Screenshot_2019-03-25-12-57-46-732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453570" y="3619500"/>
            <a:ext cx="1600200" cy="419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68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t>After selecting the age now you will go to the page of “Select Syndrome”</a:t>
            </a:r>
          </a:p>
          <a:p>
            <a:endParaRPr lang="en-US" dirty="0"/>
          </a:p>
          <a:p>
            <a:r>
              <a:rPr lang="en-US" dirty="0"/>
              <a:t>You will have 8 pages; each page having 3 syndromes</a:t>
            </a:r>
          </a:p>
          <a:p>
            <a:endParaRPr lang="en-US" dirty="0"/>
          </a:p>
          <a:p>
            <a:r>
              <a:rPr lang="en-US" dirty="0"/>
              <a:t>You need to click on &gt;&gt; for next page and &lt;&lt; for previous page</a:t>
            </a:r>
          </a:p>
          <a:p>
            <a:endParaRPr lang="en-US" dirty="0"/>
          </a:p>
          <a:p>
            <a:endParaRPr lang="en-US" dirty="0"/>
          </a:p>
        </p:txBody>
      </p:sp>
      <p:pic>
        <p:nvPicPr>
          <p:cNvPr id="17410" name="Picture 2" descr="D:\IHIP Coordinator\Study Material IHIP\IHIP Training Kollam district\S form mobile app screenshots\Screenshot_2019-03-04-13-31-59-585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907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4E00556-D3E0-4F0A-A02C-94CB1D26BB3C}"/>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811157"/>
            <a:ext cx="4038600" cy="4104049"/>
          </a:xfrm>
          <a:ln>
            <a:solidFill>
              <a:schemeClr val="tx1"/>
            </a:solidFill>
          </a:ln>
        </p:spPr>
      </p:pic>
      <p:sp>
        <p:nvSpPr>
          <p:cNvPr id="4" name="Content Placeholder 3">
            <a:extLst>
              <a:ext uri="{FF2B5EF4-FFF2-40B4-BE49-F238E27FC236}">
                <a16:creationId xmlns:a16="http://schemas.microsoft.com/office/drawing/2014/main" id="{1E9E5E13-3097-4222-B257-DC77886FB178}"/>
              </a:ext>
            </a:extLst>
          </p:cNvPr>
          <p:cNvSpPr>
            <a:spLocks noGrp="1"/>
          </p:cNvSpPr>
          <p:nvPr>
            <p:ph sz="half" idx="2"/>
          </p:nvPr>
        </p:nvSpPr>
        <p:spPr/>
        <p:txBody>
          <a:bodyPr>
            <a:normAutofit lnSpcReduction="10000"/>
          </a:bodyPr>
          <a:lstStyle/>
          <a:p>
            <a:r>
              <a:rPr lang="en-US" dirty="0">
                <a:solidFill>
                  <a:srgbClr val="0070C0"/>
                </a:solidFill>
              </a:rPr>
              <a:t>Click on “Open”  button to install the IHIP app using </a:t>
            </a:r>
            <a:r>
              <a:rPr lang="en-US" dirty="0" err="1">
                <a:solidFill>
                  <a:srgbClr val="0070C0"/>
                </a:solidFill>
              </a:rPr>
              <a:t>apk</a:t>
            </a:r>
            <a:r>
              <a:rPr lang="en-US" dirty="0">
                <a:solidFill>
                  <a:srgbClr val="0070C0"/>
                </a:solidFill>
              </a:rPr>
              <a:t> file</a:t>
            </a:r>
          </a:p>
          <a:p>
            <a:endParaRPr lang="en-US" dirty="0">
              <a:solidFill>
                <a:srgbClr val="0070C0"/>
              </a:solidFill>
            </a:endParaRPr>
          </a:p>
          <a:p>
            <a:r>
              <a:rPr lang="en-US" i="1" dirty="0">
                <a:solidFill>
                  <a:srgbClr val="FF0000"/>
                </a:solidFill>
              </a:rPr>
              <a:t>Sometimes the android device might give you a message to allow a permission; just allow that permission to proceed the installation process</a:t>
            </a:r>
          </a:p>
          <a:p>
            <a:endParaRPr lang="en-US" dirty="0"/>
          </a:p>
        </p:txBody>
      </p:sp>
      <p:pic>
        <p:nvPicPr>
          <p:cNvPr id="7" name="Picture 2" descr="D:\userprofiles\jariwalad\Downloads\Click.jpg">
            <a:extLst>
              <a:ext uri="{FF2B5EF4-FFF2-40B4-BE49-F238E27FC236}">
                <a16:creationId xmlns:a16="http://schemas.microsoft.com/office/drawing/2014/main" id="{3CC4AEAD-9BB3-4341-9CBA-5514C36F90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719812"/>
            <a:ext cx="459430" cy="526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34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t>This is page number 2 in which the health worker has selected “Cough &lt;= 2 weeks with fever” [then you can directly click on “</a:t>
            </a:r>
            <a:r>
              <a:rPr lang="en-US" dirty="0">
                <a:sym typeface="Wingdings" panose="05000000000000000000" pitchFamily="2" charset="2"/>
              </a:rPr>
              <a:t>” sign to navigate on next screen but first we will show you the list of different syndromes on different pages]</a:t>
            </a:r>
            <a:endParaRPr lang="en-US" dirty="0"/>
          </a:p>
        </p:txBody>
      </p:sp>
      <p:pic>
        <p:nvPicPr>
          <p:cNvPr id="18434" name="Picture 2" descr="D:\IHIP Coordinator\Study Material IHIP\IHIP Training Kollam district\S form mobile app screenshots\Screenshot_2019-03-04-13-32-17-856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426720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9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t>Page no 3</a:t>
            </a:r>
          </a:p>
        </p:txBody>
      </p:sp>
      <p:pic>
        <p:nvPicPr>
          <p:cNvPr id="19458" name="Picture 2" descr="D:\IHIP Coordinator\Study Material IHIP\IHIP Training Kollam district\S form mobile app screenshots\Screenshot_2019-03-04-13-32-23-425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670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t>Page no 4</a:t>
            </a:r>
          </a:p>
        </p:txBody>
      </p:sp>
      <p:pic>
        <p:nvPicPr>
          <p:cNvPr id="20482" name="Picture 2" descr="D:\IHIP Coordinator\Study Material IHIP\IHIP Training Kollam district\S form mobile app screenshots\Screenshot_2019-03-04-13-32-28-285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7461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t>Page no 5</a:t>
            </a:r>
          </a:p>
        </p:txBody>
      </p:sp>
      <p:pic>
        <p:nvPicPr>
          <p:cNvPr id="21506" name="Picture 2" descr="D:\IHIP Coordinator\Study Material IHIP\IHIP Training Kollam district\S form mobile app screenshots\Screenshot_2019-03-04-13-32-34-084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9437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t>Page no 6</a:t>
            </a:r>
          </a:p>
        </p:txBody>
      </p:sp>
      <p:pic>
        <p:nvPicPr>
          <p:cNvPr id="22530" name="Picture 2" descr="D:\IHIP Coordinator\Study Material IHIP\IHIP Training Kollam district\S form mobile app screenshots\Screenshot_2019-03-04-13-32-38-051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7019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t>Page no 7</a:t>
            </a:r>
          </a:p>
        </p:txBody>
      </p:sp>
      <p:pic>
        <p:nvPicPr>
          <p:cNvPr id="23554" name="Picture 2" descr="D:\IHIP Coordinator\Study Material IHIP\IHIP Training Kollam district\S form mobile app screenshots\Screenshot_2019-03-04-13-32-42-710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7231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t>Page no 8 (last page)</a:t>
            </a:r>
          </a:p>
          <a:p>
            <a:endParaRPr lang="en-US" dirty="0"/>
          </a:p>
          <a:p>
            <a:endParaRPr lang="en-US" dirty="0"/>
          </a:p>
          <a:p>
            <a:r>
              <a:rPr lang="en-US" dirty="0">
                <a:solidFill>
                  <a:srgbClr val="0070C0"/>
                </a:solidFill>
              </a:rPr>
              <a:t>Once you have selected the syndrome you can directly click on “</a:t>
            </a:r>
            <a:r>
              <a:rPr lang="en-US" dirty="0">
                <a:solidFill>
                  <a:srgbClr val="0070C0"/>
                </a:solidFill>
                <a:sym typeface="Wingdings" panose="05000000000000000000" pitchFamily="2" charset="2"/>
              </a:rPr>
              <a:t>” sign to move to next screen without navigating through different syndromes</a:t>
            </a:r>
            <a:endParaRPr lang="en-US" dirty="0">
              <a:solidFill>
                <a:srgbClr val="0070C0"/>
              </a:solidFill>
            </a:endParaRPr>
          </a:p>
        </p:txBody>
      </p:sp>
      <p:pic>
        <p:nvPicPr>
          <p:cNvPr id="24578" name="Picture 2" descr="D:\IHIP Coordinator\Study Material IHIP\IHIP Training Kollam district\S form mobile app screenshots\Screenshot_2019-03-04-13-32-46-841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0618" y="1021774"/>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99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1000"/>
                                        <p:tgtEl>
                                          <p:spTgt spid="6">
                                            <p:txEl>
                                              <p:pRg st="3" end="3"/>
                                            </p:txEl>
                                          </p:spTgt>
                                        </p:tgtEl>
                                      </p:cBhvr>
                                    </p:animEffect>
                                    <p:anim calcmode="lin" valueType="num">
                                      <p:cBhvr>
                                        <p:cTn id="1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normAutofit lnSpcReduction="10000"/>
          </a:bodyPr>
          <a:lstStyle/>
          <a:p>
            <a:pPr marL="0" indent="0">
              <a:buNone/>
            </a:pPr>
            <a:endParaRPr lang="en-US" dirty="0">
              <a:solidFill>
                <a:srgbClr val="0070C0"/>
              </a:solidFill>
            </a:endParaRPr>
          </a:p>
          <a:p>
            <a:r>
              <a:rPr lang="en-US" dirty="0">
                <a:solidFill>
                  <a:srgbClr val="0070C0"/>
                </a:solidFill>
              </a:rPr>
              <a:t>You can review Case details here before submitting the data</a:t>
            </a:r>
          </a:p>
          <a:p>
            <a:endParaRPr lang="en-US" dirty="0">
              <a:solidFill>
                <a:srgbClr val="0070C0"/>
              </a:solidFill>
            </a:endParaRPr>
          </a:p>
          <a:p>
            <a:r>
              <a:rPr lang="en-US" dirty="0">
                <a:solidFill>
                  <a:srgbClr val="0070C0"/>
                </a:solidFill>
              </a:rPr>
              <a:t>If any information is wrong then one can go to previous pages by clicking on </a:t>
            </a:r>
            <a:r>
              <a:rPr lang="en-US" dirty="0">
                <a:sym typeface="Wingdings" panose="05000000000000000000" pitchFamily="2" charset="2"/>
              </a:rPr>
              <a:t></a:t>
            </a:r>
            <a:r>
              <a:rPr lang="en-US" dirty="0">
                <a:solidFill>
                  <a:srgbClr val="0070C0"/>
                </a:solidFill>
                <a:sym typeface="Wingdings" panose="05000000000000000000" pitchFamily="2" charset="2"/>
              </a:rPr>
              <a:t> , edit/correct the details and comeback to this page for submitting the data</a:t>
            </a:r>
            <a:endParaRPr lang="en-US" dirty="0">
              <a:solidFill>
                <a:srgbClr val="0070C0"/>
              </a:solidFill>
            </a:endParaRPr>
          </a:p>
        </p:txBody>
      </p:sp>
      <p:pic>
        <p:nvPicPr>
          <p:cNvPr id="25602" name="Picture 2" descr="D:\IHIP Coordinator\Study Material IHIP\IHIP Training Kollam district\S form mobile app screenshots\Screenshot_2019-03-04-13-32-53-458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E404049-E790-4E18-BA80-7D42B4D38D9A}"/>
              </a:ext>
            </a:extLst>
          </p:cNvPr>
          <p:cNvSpPr/>
          <p:nvPr/>
        </p:nvSpPr>
        <p:spPr>
          <a:xfrm>
            <a:off x="371622" y="1219200"/>
            <a:ext cx="3133577"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8D450532-56D1-4CB7-83A8-297959CB632D}"/>
              </a:ext>
            </a:extLst>
          </p:cNvPr>
          <p:cNvSpPr/>
          <p:nvPr/>
        </p:nvSpPr>
        <p:spPr>
          <a:xfrm>
            <a:off x="318868" y="742072"/>
            <a:ext cx="609600" cy="381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202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1000"/>
                                        <p:tgtEl>
                                          <p:spTgt spid="6">
                                            <p:txEl>
                                              <p:pRg st="3" end="3"/>
                                            </p:txEl>
                                          </p:spTgt>
                                        </p:tgtEl>
                                      </p:cBhvr>
                                    </p:animEffect>
                                    <p:anim calcmode="lin" valueType="num">
                                      <p:cBhvr>
                                        <p:cTn id="1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endParaRPr lang="en-US" dirty="0">
              <a:solidFill>
                <a:srgbClr val="0070C0"/>
              </a:solidFill>
            </a:endParaRPr>
          </a:p>
          <a:p>
            <a:endParaRPr lang="en-US" dirty="0">
              <a:solidFill>
                <a:srgbClr val="0070C0"/>
              </a:solidFill>
            </a:endParaRPr>
          </a:p>
          <a:p>
            <a:endParaRPr lang="en-US" dirty="0">
              <a:solidFill>
                <a:srgbClr val="0070C0"/>
              </a:solidFill>
            </a:endParaRPr>
          </a:p>
          <a:p>
            <a:endParaRPr lang="en-US" dirty="0">
              <a:solidFill>
                <a:srgbClr val="0070C0"/>
              </a:solidFill>
            </a:endParaRPr>
          </a:p>
          <a:p>
            <a:endParaRPr lang="en-US" dirty="0">
              <a:solidFill>
                <a:srgbClr val="0070C0"/>
              </a:solidFill>
            </a:endParaRPr>
          </a:p>
          <a:p>
            <a:r>
              <a:rPr lang="en-US" dirty="0">
                <a:solidFill>
                  <a:srgbClr val="0070C0"/>
                </a:solidFill>
              </a:rPr>
              <a:t>Once all the details seem to be correct then click “Yes” to submit the data of the case</a:t>
            </a:r>
          </a:p>
        </p:txBody>
      </p:sp>
      <p:pic>
        <p:nvPicPr>
          <p:cNvPr id="25602" name="Picture 2" descr="D:\IHIP Coordinator\Study Material IHIP\IHIP Training Kollam district\S form mobile app screenshots\Screenshot_2019-03-04-13-32-53-458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6080" y="396240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27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1000"/>
                                        <p:tgtEl>
                                          <p:spTgt spid="6">
                                            <p:txEl>
                                              <p:pRg st="5" end="5"/>
                                            </p:txEl>
                                          </p:spTgt>
                                        </p:tgtEl>
                                      </p:cBhvr>
                                    </p:animEffect>
                                    <p:anim calcmode="lin" valueType="num">
                                      <p:cBhvr>
                                        <p:cTn id="1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t>The message will appear “Form Saved Successfully”</a:t>
            </a:r>
          </a:p>
          <a:p>
            <a:r>
              <a:rPr lang="en-US" dirty="0"/>
              <a:t>This will simple save the case details in the device; the case information has not yet been shared with server</a:t>
            </a:r>
          </a:p>
          <a:p>
            <a:endParaRPr lang="en-US" dirty="0"/>
          </a:p>
          <a:p>
            <a:r>
              <a:rPr lang="en-US" dirty="0">
                <a:solidFill>
                  <a:srgbClr val="0070C0"/>
                </a:solidFill>
              </a:rPr>
              <a:t>Click “OK”</a:t>
            </a:r>
          </a:p>
        </p:txBody>
      </p:sp>
      <p:pic>
        <p:nvPicPr>
          <p:cNvPr id="25602" name="Picture 2" descr="D:\IHIP Coordinator\Study Material IHIP\Kerala State Level training 16-3-2019\Sceenshots mobile app\Screenshot_2019-03-25-12-59-17-168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38576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3230" y="415290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1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1000"/>
                                        <p:tgtEl>
                                          <p:spTgt spid="6">
                                            <p:txEl>
                                              <p:pRg st="3" end="3"/>
                                            </p:txEl>
                                          </p:spTgt>
                                        </p:tgtEl>
                                      </p:cBhvr>
                                    </p:animEffect>
                                    <p:anim calcmode="lin" valueType="num">
                                      <p:cBhvr>
                                        <p:cTn id="1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BCBA449-1D78-4580-97BE-DE4E951FD7C6}"/>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880668"/>
            <a:ext cx="4038600" cy="1965027"/>
          </a:xfrm>
        </p:spPr>
      </p:pic>
      <p:sp>
        <p:nvSpPr>
          <p:cNvPr id="4" name="Content Placeholder 3">
            <a:extLst>
              <a:ext uri="{FF2B5EF4-FFF2-40B4-BE49-F238E27FC236}">
                <a16:creationId xmlns:a16="http://schemas.microsoft.com/office/drawing/2014/main" id="{EB107085-5ACA-4A19-9CFB-3A26C048C180}"/>
              </a:ext>
            </a:extLst>
          </p:cNvPr>
          <p:cNvSpPr>
            <a:spLocks noGrp="1"/>
          </p:cNvSpPr>
          <p:nvPr>
            <p:ph sz="half" idx="2"/>
          </p:nvPr>
        </p:nvSpPr>
        <p:spPr/>
        <p:txBody>
          <a:bodyPr/>
          <a:lstStyle/>
          <a:p>
            <a:endParaRPr lang="en-US" dirty="0">
              <a:solidFill>
                <a:srgbClr val="0070C0"/>
              </a:solidFill>
            </a:endParaRPr>
          </a:p>
          <a:p>
            <a:endParaRPr lang="en-US" dirty="0">
              <a:solidFill>
                <a:srgbClr val="0070C0"/>
              </a:solidFill>
            </a:endParaRPr>
          </a:p>
          <a:p>
            <a:endParaRPr lang="en-US" dirty="0">
              <a:solidFill>
                <a:srgbClr val="0070C0"/>
              </a:solidFill>
            </a:endParaRPr>
          </a:p>
          <a:p>
            <a:r>
              <a:rPr lang="en-US" dirty="0">
                <a:solidFill>
                  <a:srgbClr val="0070C0"/>
                </a:solidFill>
              </a:rPr>
              <a:t>Click on “Install”  button to proceed for installation of the IHIP app</a:t>
            </a:r>
          </a:p>
          <a:p>
            <a:endParaRPr lang="en-US" dirty="0"/>
          </a:p>
        </p:txBody>
      </p:sp>
      <p:pic>
        <p:nvPicPr>
          <p:cNvPr id="7" name="Picture 2" descr="D:\userprofiles\jariwalad\Downloads\Click.jpg">
            <a:extLst>
              <a:ext uri="{FF2B5EF4-FFF2-40B4-BE49-F238E27FC236}">
                <a16:creationId xmlns:a16="http://schemas.microsoft.com/office/drawing/2014/main" id="{A0AB15B6-30DC-4CAA-99D3-0F7AE6EF96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4495800"/>
            <a:ext cx="459430" cy="526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85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238625" y="0"/>
            <a:ext cx="4905375" cy="7010400"/>
          </a:xfrm>
        </p:spPr>
        <p:txBody>
          <a:bodyPr>
            <a:normAutofit/>
          </a:bodyPr>
          <a:lstStyle/>
          <a:p>
            <a:r>
              <a:rPr lang="en-US" dirty="0"/>
              <a:t>Now let’s take an example of  </a:t>
            </a:r>
            <a:r>
              <a:rPr lang="en-US" u="sng" dirty="0"/>
              <a:t>reporting of a death</a:t>
            </a:r>
            <a:endParaRPr lang="en-US" dirty="0"/>
          </a:p>
          <a:p>
            <a:r>
              <a:rPr lang="en-US" i="1" dirty="0">
                <a:solidFill>
                  <a:srgbClr val="FF0000"/>
                </a:solidFill>
              </a:rPr>
              <a:t>Please note that ANM has to report only those deaths which has not been recorded by the health system i.e. cases which have not gone to any health facility and died at home only </a:t>
            </a:r>
          </a:p>
          <a:p>
            <a:r>
              <a:rPr lang="en-US" dirty="0">
                <a:solidFill>
                  <a:srgbClr val="FF0000"/>
                </a:solidFill>
              </a:rPr>
              <a:t>Also note that only deaths due to syndromes under surveillance in IDSP within last 30 days need to be reported</a:t>
            </a:r>
            <a:endParaRPr lang="en-US" i="1" dirty="0">
              <a:solidFill>
                <a:srgbClr val="FF0000"/>
              </a:solidFill>
            </a:endParaRPr>
          </a:p>
          <a:p>
            <a:r>
              <a:rPr lang="en-US" i="1" dirty="0">
                <a:solidFill>
                  <a:srgbClr val="0070C0"/>
                </a:solidFill>
              </a:rPr>
              <a:t>Click on “Go To Next House”</a:t>
            </a:r>
          </a:p>
        </p:txBody>
      </p:sp>
      <p:pic>
        <p:nvPicPr>
          <p:cNvPr id="26626" name="Picture 2" descr="D:\IHIP Coordinator\Study Material IHIP\Kerala State Level training 16-3-2019\Sceenshots mobile app\Screenshot_2019-03-25-12-59-22-219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1176" y="152400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11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 calcmode="lin" valueType="num">
                                      <p:cBhvr additive="base">
                                        <p:cTn id="1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solidFill>
                  <a:srgbClr val="0070C0"/>
                </a:solidFill>
              </a:rPr>
              <a:t>Click on the blank data field below “House Number/Name” to select the house from the saved list</a:t>
            </a:r>
          </a:p>
        </p:txBody>
      </p:sp>
      <p:pic>
        <p:nvPicPr>
          <p:cNvPr id="4098" name="Picture 2" descr="D:\IHIP Coordinator\Study Material IHIP\Kerala State Level training 16-3-2019\Sceenshots mobile app\Screenshot_2019-03-25-12-21-55-709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6186" y="276225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86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t>Select the “House Number/Name” from the saved list</a:t>
            </a:r>
          </a:p>
        </p:txBody>
      </p:sp>
      <p:pic>
        <p:nvPicPr>
          <p:cNvPr id="5122" name="Picture 2" descr="D:\IHIP Coordinator\Study Material IHIP\Kerala State Level training 16-3-2019\Sceenshots mobile app\new screenshots\Screenshot_2019-04-09-11-46-20-410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0202" y="342900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4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endParaRPr lang="en-US" dirty="0">
              <a:solidFill>
                <a:srgbClr val="0070C0"/>
              </a:solidFill>
            </a:endParaRPr>
          </a:p>
          <a:p>
            <a:endParaRPr lang="en-US" dirty="0">
              <a:solidFill>
                <a:srgbClr val="0070C0"/>
              </a:solidFill>
            </a:endParaRPr>
          </a:p>
          <a:p>
            <a:endParaRPr lang="en-US" dirty="0">
              <a:solidFill>
                <a:srgbClr val="0070C0"/>
              </a:solidFill>
            </a:endParaRPr>
          </a:p>
          <a:p>
            <a:r>
              <a:rPr lang="en-US" dirty="0">
                <a:solidFill>
                  <a:srgbClr val="0070C0"/>
                </a:solidFill>
              </a:rPr>
              <a:t>Click on “Yes” in front of “Report Death?”</a:t>
            </a:r>
          </a:p>
        </p:txBody>
      </p:sp>
      <p:pic>
        <p:nvPicPr>
          <p:cNvPr id="7170" name="Picture 2" descr="D:\IHIP Coordinator\Study Material IHIP\Kerala State Level training 16-3-2019\Sceenshots mobile app\new screenshots\Screenshot_2019-04-09-12-11-47-789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2619807"/>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01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Effect transition="in" filter="fade">
                                      <p:cBhvr>
                                        <p:cTn id="11" dur="1000"/>
                                        <p:tgtEl>
                                          <p:spTgt spid="6">
                                            <p:txEl>
                                              <p:pRg st="3" end="3"/>
                                            </p:txEl>
                                          </p:spTgt>
                                        </p:tgtEl>
                                      </p:cBhvr>
                                    </p:animEffect>
                                    <p:anim calcmode="lin" valueType="num">
                                      <p:cBhvr>
                                        <p:cTn id="1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normAutofit lnSpcReduction="10000"/>
          </a:bodyPr>
          <a:lstStyle/>
          <a:p>
            <a:r>
              <a:rPr lang="en-US" dirty="0"/>
              <a:t>You may select the Person name from the list (by clicking on “Select Person”) if the name is already saved previously </a:t>
            </a:r>
          </a:p>
          <a:p>
            <a:pPr marL="0" indent="0">
              <a:buNone/>
            </a:pPr>
            <a:endParaRPr lang="en-US" dirty="0"/>
          </a:p>
          <a:p>
            <a:pPr marL="0" indent="0">
              <a:buNone/>
            </a:pPr>
            <a:r>
              <a:rPr lang="en-US" dirty="0"/>
              <a:t>Or</a:t>
            </a:r>
          </a:p>
          <a:p>
            <a:pPr marL="0" indent="0">
              <a:buNone/>
            </a:pPr>
            <a:endParaRPr lang="en-US" dirty="0"/>
          </a:p>
          <a:p>
            <a:r>
              <a:rPr lang="en-US" dirty="0">
                <a:solidFill>
                  <a:srgbClr val="0070C0"/>
                </a:solidFill>
              </a:rPr>
              <a:t>Lets create fresh entry by clicking on the blank data field below “New Person Name”</a:t>
            </a:r>
          </a:p>
          <a:p>
            <a:endParaRPr lang="en-US" dirty="0"/>
          </a:p>
          <a:p>
            <a:endParaRPr lang="en-US" dirty="0"/>
          </a:p>
        </p:txBody>
      </p:sp>
      <p:pic>
        <p:nvPicPr>
          <p:cNvPr id="8194" name="Picture 2" descr="D:\IHIP Coordinator\Study Material IHIP\Kerala State Level training 16-3-2019\Sceenshots mobile app\new screenshots\Screenshot_2019-04-09-12-12-15-709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79095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09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1000"/>
                                        <p:tgtEl>
                                          <p:spTgt spid="6">
                                            <p:txEl>
                                              <p:pRg st="4" end="4"/>
                                            </p:txEl>
                                          </p:spTgt>
                                        </p:tgtEl>
                                      </p:cBhvr>
                                    </p:animEffect>
                                    <p:anim calcmode="lin" valueType="num">
                                      <p:cBhvr>
                                        <p:cTn id="1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endParaRPr lang="en-US" dirty="0"/>
          </a:p>
          <a:p>
            <a:endParaRPr lang="en-US" dirty="0"/>
          </a:p>
          <a:p>
            <a:endParaRPr lang="en-US" dirty="0"/>
          </a:p>
          <a:p>
            <a:endParaRPr lang="en-US" dirty="0"/>
          </a:p>
          <a:p>
            <a:endParaRPr lang="en-US" dirty="0"/>
          </a:p>
          <a:p>
            <a:r>
              <a:rPr lang="en-US" dirty="0"/>
              <a:t>Write the name of the person who died</a:t>
            </a:r>
          </a:p>
          <a:p>
            <a:endParaRPr lang="en-US" dirty="0"/>
          </a:p>
          <a:p>
            <a:r>
              <a:rPr lang="en-US" dirty="0">
                <a:solidFill>
                  <a:srgbClr val="0070C0"/>
                </a:solidFill>
              </a:rPr>
              <a:t>Then click on “+” </a:t>
            </a:r>
            <a:r>
              <a:rPr lang="en-US" dirty="0">
                <a:solidFill>
                  <a:srgbClr val="0070C0"/>
                </a:solidFill>
                <a:sym typeface="Wingdings" panose="05000000000000000000" pitchFamily="2" charset="2"/>
              </a:rPr>
              <a:t>sign to add details of case / death</a:t>
            </a:r>
            <a:endParaRPr lang="en-US" dirty="0">
              <a:solidFill>
                <a:srgbClr val="0070C0"/>
              </a:solidFill>
            </a:endParaRPr>
          </a:p>
          <a:p>
            <a:endParaRPr lang="en-US" dirty="0"/>
          </a:p>
        </p:txBody>
      </p:sp>
      <p:pic>
        <p:nvPicPr>
          <p:cNvPr id="27650" name="Picture 2" descr="D:\IHIP Coordinator\Study Material IHIP\Kerala State Level training 16-3-2019\Sceenshots mobile app\Screenshot_2019-03-25-13-01-43-247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8693" y="3810000"/>
            <a:ext cx="657532" cy="96159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37458" y="3438072"/>
            <a:ext cx="1600200" cy="419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400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animEffect transition="in" filter="fade">
                                      <p:cBhvr>
                                        <p:cTn id="11" dur="1000"/>
                                        <p:tgtEl>
                                          <p:spTgt spid="6">
                                            <p:txEl>
                                              <p:pRg st="5" end="5"/>
                                            </p:txEl>
                                          </p:spTgt>
                                        </p:tgtEl>
                                      </p:cBhvr>
                                    </p:animEffect>
                                    <p:anim calcmode="lin" valueType="num">
                                      <p:cBhvr>
                                        <p:cTn id="1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animEffect transition="in" filter="fade">
                                      <p:cBhvr>
                                        <p:cTn id="23" dur="1000"/>
                                        <p:tgtEl>
                                          <p:spTgt spid="6">
                                            <p:txEl>
                                              <p:pRg st="7" end="7"/>
                                            </p:txEl>
                                          </p:spTgt>
                                        </p:tgtEl>
                                      </p:cBhvr>
                                    </p:animEffect>
                                    <p:anim calcmode="lin" valueType="num">
                                      <p:cBhvr>
                                        <p:cTn id="24"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endParaRPr lang="en-US" dirty="0"/>
          </a:p>
          <a:p>
            <a:endParaRPr lang="en-US" dirty="0"/>
          </a:p>
          <a:p>
            <a:endParaRPr lang="en-US" dirty="0"/>
          </a:p>
          <a:p>
            <a:endParaRPr lang="en-US" dirty="0"/>
          </a:p>
          <a:p>
            <a:r>
              <a:rPr lang="en-US" dirty="0">
                <a:solidFill>
                  <a:srgbClr val="0070C0"/>
                </a:solidFill>
              </a:rPr>
              <a:t>Select the gender</a:t>
            </a:r>
          </a:p>
        </p:txBody>
      </p:sp>
      <p:pic>
        <p:nvPicPr>
          <p:cNvPr id="28674" name="Picture 2" descr="D:\IHIP Coordinator\Study Material IHIP\Kerala State Level training 16-3-2019\Sceenshots mobile app\Screenshot_2019-03-25-13-01-52-477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66700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45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1000"/>
                                        <p:tgtEl>
                                          <p:spTgt spid="6">
                                            <p:txEl>
                                              <p:pRg st="4" end="4"/>
                                            </p:txEl>
                                          </p:spTgt>
                                        </p:tgtEl>
                                      </p:cBhvr>
                                    </p:animEffect>
                                    <p:anim calcmode="lin" valueType="num">
                                      <p:cBhvr>
                                        <p:cTn id="1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t>Write age </a:t>
            </a:r>
          </a:p>
          <a:p>
            <a:pPr marL="0" indent="0">
              <a:buNone/>
            </a:pPr>
            <a:r>
              <a:rPr lang="en-US" dirty="0"/>
              <a:t>or </a:t>
            </a:r>
          </a:p>
          <a:p>
            <a:r>
              <a:rPr lang="en-US" dirty="0"/>
              <a:t>Select the Date of Birth</a:t>
            </a:r>
          </a:p>
          <a:p>
            <a:endParaRPr lang="en-US" dirty="0"/>
          </a:p>
          <a:p>
            <a:endParaRPr lang="en-US" dirty="0"/>
          </a:p>
          <a:p>
            <a:r>
              <a:rPr lang="en-US" dirty="0">
                <a:solidFill>
                  <a:srgbClr val="0070C0"/>
                </a:solidFill>
              </a:rPr>
              <a:t>Let’s take age for example</a:t>
            </a:r>
          </a:p>
        </p:txBody>
      </p:sp>
      <p:pic>
        <p:nvPicPr>
          <p:cNvPr id="29698" name="Picture 2" descr="D:\IHIP Coordinator\Study Material IHIP\Kerala State Level training 16-3-2019\Sceenshots mobile app\Screenshot_2019-03-25-13-02-01-950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3931" y="2947753"/>
            <a:ext cx="459656" cy="672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43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1000"/>
                                        <p:tgtEl>
                                          <p:spTgt spid="6">
                                            <p:txEl>
                                              <p:pRg st="5" end="5"/>
                                            </p:txEl>
                                          </p:spTgt>
                                        </p:tgtEl>
                                      </p:cBhvr>
                                    </p:animEffect>
                                    <p:anim calcmode="lin" valueType="num">
                                      <p:cBhvr>
                                        <p:cTn id="1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endParaRPr lang="en-US" dirty="0"/>
          </a:p>
          <a:p>
            <a:endParaRPr lang="en-US" dirty="0"/>
          </a:p>
          <a:p>
            <a:endParaRPr lang="en-US" dirty="0"/>
          </a:p>
          <a:p>
            <a:endParaRPr lang="en-US" dirty="0"/>
          </a:p>
          <a:p>
            <a:endParaRPr lang="en-US" dirty="0"/>
          </a:p>
          <a:p>
            <a:endParaRPr lang="en-US" dirty="0"/>
          </a:p>
          <a:p>
            <a:r>
              <a:rPr lang="en-US" dirty="0">
                <a:solidFill>
                  <a:srgbClr val="0070C0"/>
                </a:solidFill>
              </a:rPr>
              <a:t>Select the most relevant syndrome which the patient had before the death by asking the family members</a:t>
            </a:r>
          </a:p>
        </p:txBody>
      </p:sp>
      <p:pic>
        <p:nvPicPr>
          <p:cNvPr id="30722" name="Picture 2" descr="D:\IHIP Coordinator\Study Material IHIP\Kerala State Level training 16-3-2019\Sceenshots mobile app\Screenshot_2019-03-25-13-02-20-787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403860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79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animEffect transition="in" filter="fade">
                                      <p:cBhvr>
                                        <p:cTn id="11" dur="1000"/>
                                        <p:tgtEl>
                                          <p:spTgt spid="6">
                                            <p:txEl>
                                              <p:pRg st="6" end="6"/>
                                            </p:txEl>
                                          </p:spTgt>
                                        </p:tgtEl>
                                      </p:cBhvr>
                                    </p:animEffect>
                                    <p:anim calcmode="lin" valueType="num">
                                      <p:cBhvr>
                                        <p:cTn id="1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endParaRPr lang="en-US" dirty="0"/>
          </a:p>
        </p:txBody>
      </p:sp>
      <p:pic>
        <p:nvPicPr>
          <p:cNvPr id="6146" name="Picture 2" descr="D:\IHIP Coordinator\Study Material IHIP\Kerala State Level training 16-3-2019\Sceenshots mobile app\new screenshots\Screenshot_2019-04-09-11-48-08-637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966" y="3310153"/>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4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96F79F5-C25F-42A7-9530-CAFAC3637342}"/>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898656"/>
            <a:ext cx="4038600" cy="1929051"/>
          </a:xfrm>
        </p:spPr>
      </p:pic>
      <p:sp>
        <p:nvSpPr>
          <p:cNvPr id="4" name="Content Placeholder 3">
            <a:extLst>
              <a:ext uri="{FF2B5EF4-FFF2-40B4-BE49-F238E27FC236}">
                <a16:creationId xmlns:a16="http://schemas.microsoft.com/office/drawing/2014/main" id="{7DA18309-76E1-4E65-8944-19288CE02539}"/>
              </a:ext>
            </a:extLst>
          </p:cNvPr>
          <p:cNvSpPr>
            <a:spLocks noGrp="1"/>
          </p:cNvSpPr>
          <p:nvPr>
            <p:ph sz="half" idx="2"/>
          </p:nvPr>
        </p:nvSpPr>
        <p:spPr/>
        <p:txBody>
          <a:bodyPr>
            <a:normAutofit fontScale="92500" lnSpcReduction="20000"/>
          </a:bodyPr>
          <a:lstStyle/>
          <a:p>
            <a:endParaRPr lang="en-US" dirty="0">
              <a:solidFill>
                <a:srgbClr val="0070C0"/>
              </a:solidFill>
            </a:endParaRPr>
          </a:p>
          <a:p>
            <a:endParaRPr lang="en-US" dirty="0">
              <a:solidFill>
                <a:srgbClr val="0070C0"/>
              </a:solidFill>
            </a:endParaRPr>
          </a:p>
          <a:p>
            <a:endParaRPr lang="en-US" dirty="0">
              <a:solidFill>
                <a:srgbClr val="0070C0"/>
              </a:solidFill>
            </a:endParaRPr>
          </a:p>
          <a:p>
            <a:r>
              <a:rPr lang="en-US" dirty="0">
                <a:solidFill>
                  <a:srgbClr val="0070C0"/>
                </a:solidFill>
              </a:rPr>
              <a:t>Once the installation process is completed, ‘App installed’ message will appear; one can directly click on “Open”  button to open IHIP app or go to your mobile screen and… (please see next slide)</a:t>
            </a:r>
          </a:p>
          <a:p>
            <a:endParaRPr lang="en-US" dirty="0"/>
          </a:p>
        </p:txBody>
      </p:sp>
      <p:pic>
        <p:nvPicPr>
          <p:cNvPr id="7" name="Picture 2" descr="D:\userprofiles\jariwalad\Downloads\Click.jpg">
            <a:extLst>
              <a:ext uri="{FF2B5EF4-FFF2-40B4-BE49-F238E27FC236}">
                <a16:creationId xmlns:a16="http://schemas.microsoft.com/office/drawing/2014/main" id="{26C1A5CF-CE63-4FDE-823E-E02EE781AE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4495800"/>
            <a:ext cx="459430" cy="526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40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6172200"/>
          </a:xfrm>
        </p:spPr>
        <p:txBody>
          <a:bodyPr/>
          <a:lstStyle/>
          <a:p>
            <a:endParaRPr lang="en-US" dirty="0"/>
          </a:p>
          <a:p>
            <a:endParaRPr lang="en-US" dirty="0"/>
          </a:p>
          <a:p>
            <a:endParaRPr lang="en-US" dirty="0"/>
          </a:p>
          <a:p>
            <a:endParaRPr lang="en-US" dirty="0"/>
          </a:p>
          <a:p>
            <a:endParaRPr lang="en-US" dirty="0"/>
          </a:p>
          <a:p>
            <a:r>
              <a:rPr lang="en-US" dirty="0">
                <a:solidFill>
                  <a:srgbClr val="0070C0"/>
                </a:solidFill>
              </a:rPr>
              <a:t>Select the date of death</a:t>
            </a:r>
          </a:p>
          <a:p>
            <a:endParaRPr lang="en-US" dirty="0"/>
          </a:p>
          <a:p>
            <a:endParaRPr lang="en-US" dirty="0"/>
          </a:p>
          <a:p>
            <a:endParaRPr lang="en-US" dirty="0"/>
          </a:p>
          <a:p>
            <a:endParaRPr lang="en-US" dirty="0"/>
          </a:p>
          <a:p>
            <a:endParaRPr lang="en-US" dirty="0"/>
          </a:p>
          <a:p>
            <a:r>
              <a:rPr lang="en-US" dirty="0">
                <a:solidFill>
                  <a:srgbClr val="0070C0"/>
                </a:solidFill>
              </a:rPr>
              <a:t>And then click on “Set”</a:t>
            </a:r>
          </a:p>
        </p:txBody>
      </p:sp>
      <p:pic>
        <p:nvPicPr>
          <p:cNvPr id="31746" name="Picture 2" descr="D:\IHIP Coordinator\Study Material IHIP\Kerala State Level training 16-3-2019\Sceenshots mobile app\Screenshot_2019-03-25-13-02-34-656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0"/>
            <a:ext cx="3324225" cy="59097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3339180"/>
            <a:ext cx="657532" cy="9615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79120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11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1000"/>
                                        <p:tgtEl>
                                          <p:spTgt spid="6">
                                            <p:txEl>
                                              <p:pRg st="5" end="5"/>
                                            </p:txEl>
                                          </p:spTgt>
                                        </p:tgtEl>
                                      </p:cBhvr>
                                    </p:animEffect>
                                    <p:anim calcmode="lin" valueType="num">
                                      <p:cBhvr>
                                        <p:cTn id="1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11" end="11"/>
                                            </p:txEl>
                                          </p:spTgt>
                                        </p:tgtEl>
                                        <p:attrNameLst>
                                          <p:attrName>style.visibility</p:attrName>
                                        </p:attrNameLst>
                                      </p:cBhvr>
                                      <p:to>
                                        <p:strVal val="visible"/>
                                      </p:to>
                                    </p:set>
                                    <p:animEffect transition="in" filter="fade">
                                      <p:cBhvr>
                                        <p:cTn id="24" dur="1000"/>
                                        <p:tgtEl>
                                          <p:spTgt spid="6">
                                            <p:txEl>
                                              <p:pRg st="11" end="11"/>
                                            </p:txEl>
                                          </p:spTgt>
                                        </p:tgtEl>
                                      </p:cBhvr>
                                    </p:animEffect>
                                    <p:anim calcmode="lin" valueType="num">
                                      <p:cBhvr>
                                        <p:cTn id="25"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endParaRPr lang="en-US" dirty="0"/>
          </a:p>
          <a:p>
            <a:endParaRPr lang="en-US" dirty="0"/>
          </a:p>
          <a:p>
            <a:endParaRPr lang="en-US" dirty="0"/>
          </a:p>
          <a:p>
            <a:endParaRPr lang="en-US" dirty="0"/>
          </a:p>
          <a:p>
            <a:endParaRPr lang="en-US" dirty="0"/>
          </a:p>
          <a:p>
            <a:r>
              <a:rPr lang="en-US" dirty="0"/>
              <a:t>The selected date of death will appear </a:t>
            </a:r>
          </a:p>
        </p:txBody>
      </p:sp>
      <p:pic>
        <p:nvPicPr>
          <p:cNvPr id="32770" name="Picture 2" descr="D:\IHIP Coordinator\Study Material IHIP\Kerala State Level training 16-3-2019\Sceenshots mobile app\Screenshot_2019-03-25-13-02-43-486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4772" y="892626"/>
            <a:ext cx="657532" cy="9615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82598" y="3336474"/>
            <a:ext cx="1600200" cy="419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767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1000"/>
                                        <p:tgtEl>
                                          <p:spTgt spid="6">
                                            <p:txEl>
                                              <p:pRg st="5" end="5"/>
                                            </p:txEl>
                                          </p:spTgt>
                                        </p:tgtEl>
                                      </p:cBhvr>
                                    </p:animEffect>
                                    <p:anim calcmode="lin" valueType="num">
                                      <p:cBhvr>
                                        <p:cTn id="1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endParaRPr lang="en-US" dirty="0"/>
          </a:p>
          <a:p>
            <a:endParaRPr lang="en-US" dirty="0"/>
          </a:p>
          <a:p>
            <a:endParaRPr lang="en-US" dirty="0"/>
          </a:p>
          <a:p>
            <a:endParaRPr lang="en-US" dirty="0"/>
          </a:p>
          <a:p>
            <a:endParaRPr lang="en-US" dirty="0"/>
          </a:p>
          <a:p>
            <a:endParaRPr lang="en-US" dirty="0"/>
          </a:p>
          <a:p>
            <a:r>
              <a:rPr lang="en-US" dirty="0">
                <a:solidFill>
                  <a:srgbClr val="0070C0"/>
                </a:solidFill>
              </a:rPr>
              <a:t>Submit the data by clicking on “Yes”</a:t>
            </a:r>
          </a:p>
        </p:txBody>
      </p:sp>
      <p:pic>
        <p:nvPicPr>
          <p:cNvPr id="33794" name="Picture 2" descr="D:\IHIP Coordinator\Study Material IHIP\Kerala State Level training 16-3-2019\Sceenshots mobile app\Screenshot_2019-03-25-13-02-51-007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4655" y="411480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62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fade">
                                      <p:cBhvr>
                                        <p:cTn id="12" dur="1000"/>
                                        <p:tgtEl>
                                          <p:spTgt spid="6">
                                            <p:txEl>
                                              <p:pRg st="6" end="6"/>
                                            </p:txEl>
                                          </p:spTgt>
                                        </p:tgtEl>
                                      </p:cBhvr>
                                    </p:animEffect>
                                    <p:anim calcmode="lin" valueType="num">
                                      <p:cBhvr>
                                        <p:cTn id="1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t>The message will appear “Form Saved Successfully”</a:t>
            </a:r>
          </a:p>
          <a:p>
            <a:endParaRPr lang="en-US" dirty="0"/>
          </a:p>
          <a:p>
            <a:endParaRPr lang="en-US" dirty="0"/>
          </a:p>
          <a:p>
            <a:endParaRPr lang="en-US" dirty="0"/>
          </a:p>
          <a:p>
            <a:endParaRPr lang="en-US" dirty="0"/>
          </a:p>
          <a:p>
            <a:r>
              <a:rPr lang="en-US" dirty="0">
                <a:solidFill>
                  <a:srgbClr val="0070C0"/>
                </a:solidFill>
              </a:rPr>
              <a:t>Click on OK</a:t>
            </a:r>
          </a:p>
          <a:p>
            <a:endParaRPr lang="en-US" dirty="0"/>
          </a:p>
        </p:txBody>
      </p:sp>
      <p:pic>
        <p:nvPicPr>
          <p:cNvPr id="34818" name="Picture 2" descr="D:\IHIP Coordinator\Study Material IHIP\Kerala State Level training 16-3-2019\Sceenshots mobile app\Screenshot_2019-03-25-13-02-58-089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38576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411480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91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1000"/>
                                        <p:tgtEl>
                                          <p:spTgt spid="6">
                                            <p:txEl>
                                              <p:pRg st="5" end="5"/>
                                            </p:txEl>
                                          </p:spTgt>
                                        </p:tgtEl>
                                      </p:cBhvr>
                                    </p:animEffect>
                                    <p:anim calcmode="lin" valueType="num">
                                      <p:cBhvr>
                                        <p:cTn id="1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endParaRPr lang="en-US" dirty="0">
              <a:solidFill>
                <a:srgbClr val="0070C0"/>
              </a:solidFill>
            </a:endParaRPr>
          </a:p>
          <a:p>
            <a:r>
              <a:rPr lang="en-US" dirty="0">
                <a:solidFill>
                  <a:srgbClr val="0070C0"/>
                </a:solidFill>
              </a:rPr>
              <a:t>Click on “End” to end the survey</a:t>
            </a:r>
          </a:p>
        </p:txBody>
      </p:sp>
      <p:pic>
        <p:nvPicPr>
          <p:cNvPr id="26626" name="Picture 2" descr="D:\IHIP Coordinator\Study Material IHIP\Kerala State Level training 16-3-2019\Sceenshots mobile app\Screenshot_2019-03-25-12-59-22-219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152400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55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t>You will be back to “Facility Information” screen</a:t>
            </a:r>
          </a:p>
          <a:p>
            <a:endParaRPr lang="en-US" dirty="0"/>
          </a:p>
          <a:p>
            <a:r>
              <a:rPr lang="en-US" dirty="0">
                <a:solidFill>
                  <a:srgbClr val="0070C0"/>
                </a:solidFill>
              </a:rPr>
              <a:t>Now click on menu button (3 horizontal lines on left upper corner)</a:t>
            </a:r>
          </a:p>
        </p:txBody>
      </p:sp>
      <p:pic>
        <p:nvPicPr>
          <p:cNvPr id="4098" name="Picture 2" descr="D:\IHIP Coordinator\Study Material IHIP\IHIP Training Kollam district\S form mobile app screenshots\Screenshot_2019-03-04-13-28-54-564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3340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11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t>Now let’s see how your entries will be seen</a:t>
            </a:r>
          </a:p>
          <a:p>
            <a:endParaRPr lang="en-US" dirty="0"/>
          </a:p>
          <a:p>
            <a:r>
              <a:rPr lang="en-US" dirty="0">
                <a:solidFill>
                  <a:srgbClr val="0070C0"/>
                </a:solidFill>
              </a:rPr>
              <a:t>Click on “My S form Reporting”</a:t>
            </a:r>
          </a:p>
        </p:txBody>
      </p:sp>
      <p:pic>
        <p:nvPicPr>
          <p:cNvPr id="35842" name="Picture 2" descr="D:\IHIP Coordinator\Study Material IHIP\Kerala State Level training 16-3-2019\Sceenshots mobile app\Screenshot_2019-03-25-13-03-28-033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220980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36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1000"/>
                                        <p:tgtEl>
                                          <p:spTgt spid="6">
                                            <p:txEl>
                                              <p:pRg st="2" end="2"/>
                                            </p:txEl>
                                          </p:spTgt>
                                        </p:tgtEl>
                                      </p:cBhvr>
                                    </p:animEffect>
                                    <p:anim calcmode="lin" valueType="num">
                                      <p:cBhvr>
                                        <p:cTn id="1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t>You can see the data date wise</a:t>
            </a:r>
          </a:p>
          <a:p>
            <a:r>
              <a:rPr lang="en-US" dirty="0"/>
              <a:t>First you can see the data of today’s date</a:t>
            </a:r>
          </a:p>
          <a:p>
            <a:r>
              <a:rPr lang="en-US" dirty="0">
                <a:solidFill>
                  <a:srgbClr val="0070C0"/>
                </a:solidFill>
              </a:rPr>
              <a:t>You may change the date by clicking on “calendar” icon then you will be able to see the cases/deaths entered on that particular date</a:t>
            </a:r>
          </a:p>
        </p:txBody>
      </p:sp>
      <p:pic>
        <p:nvPicPr>
          <p:cNvPr id="36866" name="Picture 2" descr="D:\IHIP Coordinator\Study Material IHIP\Kerala State Level training 16-3-2019\Sceenshots mobile app\Screenshot_2019-03-25-13-03-32-944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1600200"/>
            <a:ext cx="657532" cy="961593"/>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C418BB67-783A-4414-A810-112177167AD0}"/>
              </a:ext>
            </a:extLst>
          </p:cNvPr>
          <p:cNvSpPr/>
          <p:nvPr/>
        </p:nvSpPr>
        <p:spPr>
          <a:xfrm>
            <a:off x="3533468" y="699868"/>
            <a:ext cx="657532" cy="47712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088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t>You will get the details of case/death selected</a:t>
            </a:r>
          </a:p>
          <a:p>
            <a:endParaRPr lang="en-US" dirty="0"/>
          </a:p>
          <a:p>
            <a:r>
              <a:rPr lang="en-US" dirty="0">
                <a:solidFill>
                  <a:srgbClr val="0070C0"/>
                </a:solidFill>
              </a:rPr>
              <a:t>Click on “close” to go back to “My S form Reporting”</a:t>
            </a:r>
          </a:p>
        </p:txBody>
      </p:sp>
      <p:pic>
        <p:nvPicPr>
          <p:cNvPr id="37891" name="Picture 3" descr="D:\IHIP Coordinator\Study Material IHIP\Kerala State Level training 16-3-2019\Sceenshots mobile app\Screenshot_2019-03-25-13-03-41-026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7379" y="573312"/>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08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t>The Death case name will appear in Red color fonts</a:t>
            </a:r>
          </a:p>
          <a:p>
            <a:endParaRPr lang="en-US" dirty="0"/>
          </a:p>
          <a:p>
            <a:r>
              <a:rPr lang="en-US" dirty="0">
                <a:solidFill>
                  <a:srgbClr val="0070C0"/>
                </a:solidFill>
              </a:rPr>
              <a:t>Again click on menu button (3 horizontal lines on left upper corner)</a:t>
            </a:r>
          </a:p>
          <a:p>
            <a:endParaRPr lang="en-US" dirty="0"/>
          </a:p>
          <a:p>
            <a:pPr marL="0" indent="0">
              <a:buNone/>
            </a:pPr>
            <a:endParaRPr lang="en-US" dirty="0"/>
          </a:p>
        </p:txBody>
      </p:sp>
      <p:pic>
        <p:nvPicPr>
          <p:cNvPr id="36866" name="Picture 2" descr="D:\IHIP Coordinator\Study Material IHIP\Kerala State Level training 16-3-2019\Sceenshots mobile app\Screenshot_2019-03-25-13-03-32-944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33400"/>
            <a:ext cx="657532" cy="961593"/>
          </a:xfrm>
          <a:prstGeom prst="rect">
            <a:avLst/>
          </a:prstGeom>
          <a:noFill/>
          <a:extLst>
            <a:ext uri="{909E8E84-426E-40DD-AFC4-6F175D3DCCD1}">
              <a14:hiddenFill xmlns:a14="http://schemas.microsoft.com/office/drawing/2010/main">
                <a:solidFill>
                  <a:srgbClr val="FFFFFF"/>
                </a:solidFill>
              </a14:hiddenFill>
            </a:ext>
          </a:extLst>
        </p:spPr>
      </p:pic>
      <p:sp>
        <p:nvSpPr>
          <p:cNvPr id="2" name="Left Arrow 1"/>
          <p:cNvSpPr/>
          <p:nvPr/>
        </p:nvSpPr>
        <p:spPr>
          <a:xfrm>
            <a:off x="1861458" y="1251858"/>
            <a:ext cx="1295400" cy="19959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86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1000"/>
                                        <p:tgtEl>
                                          <p:spTgt spid="6">
                                            <p:txEl>
                                              <p:pRg st="2" end="2"/>
                                            </p:txEl>
                                          </p:spTgt>
                                        </p:tgtEl>
                                      </p:cBhvr>
                                    </p:animEffect>
                                    <p:anim calcmode="lin" valueType="num">
                                      <p:cBhvr>
                                        <p:cTn id="2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3DD0EEF-B896-4685-AC5A-F0FC75323104}"/>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71099" y="0"/>
            <a:ext cx="3919901" cy="6866456"/>
          </a:xfrm>
        </p:spPr>
      </p:pic>
      <p:sp>
        <p:nvSpPr>
          <p:cNvPr id="4" name="Content Placeholder 3">
            <a:extLst>
              <a:ext uri="{FF2B5EF4-FFF2-40B4-BE49-F238E27FC236}">
                <a16:creationId xmlns:a16="http://schemas.microsoft.com/office/drawing/2014/main" id="{9607BEA3-F7B3-443B-95CF-BB25FD9E87AA}"/>
              </a:ext>
            </a:extLst>
          </p:cNvPr>
          <p:cNvSpPr>
            <a:spLocks noGrp="1"/>
          </p:cNvSpPr>
          <p:nvPr>
            <p:ph sz="half" idx="2"/>
          </p:nvPr>
        </p:nvSpPr>
        <p:spPr/>
        <p:txBody>
          <a:bodyPr/>
          <a:lstStyle/>
          <a:p>
            <a:r>
              <a:rPr lang="en-US" dirty="0"/>
              <a:t>Or the user can come to the mobile screen and click on ‘IHIP’ icon to open the IHIP app on android device</a:t>
            </a:r>
          </a:p>
        </p:txBody>
      </p:sp>
      <p:pic>
        <p:nvPicPr>
          <p:cNvPr id="7" name="Picture 2" descr="D:\userprofiles\jariwalad\Downloads\Click.jpg">
            <a:extLst>
              <a:ext uri="{FF2B5EF4-FFF2-40B4-BE49-F238E27FC236}">
                <a16:creationId xmlns:a16="http://schemas.microsoft.com/office/drawing/2014/main" id="{832E3029-C202-4268-935B-469F6698E4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4267200"/>
            <a:ext cx="459430" cy="526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99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solidFill>
                  <a:srgbClr val="0070C0"/>
                </a:solidFill>
              </a:rPr>
              <a:t>Now let’s go to “Facility Information” screen again </a:t>
            </a:r>
          </a:p>
        </p:txBody>
      </p:sp>
      <p:pic>
        <p:nvPicPr>
          <p:cNvPr id="35842" name="Picture 2" descr="D:\IHIP Coordinator\Study Material IHIP\Kerala State Level training 16-3-2019\Sceenshots mobile app\Screenshot_2019-03-25-13-03-28-033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990600"/>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1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solidFill>
                  <a:srgbClr val="0070C0"/>
                </a:solidFill>
              </a:rPr>
              <a:t>As one can see that at the bottom of this screen, there is a “Sync” button with information in the bracket about ‘number of records pending for upload’ which simply means the number of records which are </a:t>
            </a:r>
            <a:r>
              <a:rPr lang="en-US" u="sng" dirty="0">
                <a:solidFill>
                  <a:srgbClr val="0070C0"/>
                </a:solidFill>
              </a:rPr>
              <a:t>saved on this device but yet not uploaded on server</a:t>
            </a:r>
          </a:p>
        </p:txBody>
      </p:sp>
      <p:pic>
        <p:nvPicPr>
          <p:cNvPr id="3" name="Picture 2" descr="A screenshot of a cell phone&#10;&#10;Description generated with very high confidence">
            <a:extLst>
              <a:ext uri="{FF2B5EF4-FFF2-40B4-BE49-F238E27FC236}">
                <a16:creationId xmlns:a16="http://schemas.microsoft.com/office/drawing/2014/main" id="{6FC2461D-503D-467A-9056-86E6B0F4C7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0" y="0"/>
            <a:ext cx="3857625" cy="6858000"/>
          </a:xfrm>
          <a:prstGeom prst="rect">
            <a:avLst/>
          </a:prstGeom>
          <a:ln>
            <a:solidFill>
              <a:schemeClr val="accent1">
                <a:shade val="50000"/>
              </a:schemeClr>
            </a:solidFill>
          </a:ln>
        </p:spPr>
      </p:pic>
      <p:sp>
        <p:nvSpPr>
          <p:cNvPr id="8" name="Rectangle 7">
            <a:extLst>
              <a:ext uri="{FF2B5EF4-FFF2-40B4-BE49-F238E27FC236}">
                <a16:creationId xmlns:a16="http://schemas.microsoft.com/office/drawing/2014/main" id="{0326C8A3-9CE8-454F-9228-C589BDC63BAA}"/>
              </a:ext>
            </a:extLst>
          </p:cNvPr>
          <p:cNvSpPr/>
          <p:nvPr/>
        </p:nvSpPr>
        <p:spPr>
          <a:xfrm>
            <a:off x="703750" y="6055822"/>
            <a:ext cx="3182450" cy="7881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52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normAutofit lnSpcReduction="10000"/>
          </a:bodyPr>
          <a:lstStyle/>
          <a:p>
            <a:r>
              <a:rPr lang="en-US" dirty="0">
                <a:solidFill>
                  <a:srgbClr val="FF0000"/>
                </a:solidFill>
              </a:rPr>
              <a:t>Always remember to click “Sync” button at the end of survey or at the end of day </a:t>
            </a:r>
            <a:r>
              <a:rPr lang="en-US" dirty="0"/>
              <a:t>as the data entered will by uploaded on server only after clicking on “Sync” button</a:t>
            </a:r>
          </a:p>
          <a:p>
            <a:endParaRPr lang="en-US" dirty="0"/>
          </a:p>
          <a:p>
            <a:endParaRPr lang="en-US" dirty="0"/>
          </a:p>
          <a:p>
            <a:r>
              <a:rPr lang="en-US" dirty="0">
                <a:solidFill>
                  <a:srgbClr val="0070C0"/>
                </a:solidFill>
              </a:rPr>
              <a:t>So let’s click on “Sync” button to synchronize the data with server</a:t>
            </a:r>
          </a:p>
        </p:txBody>
      </p:sp>
      <p:pic>
        <p:nvPicPr>
          <p:cNvPr id="3" name="Picture 2" descr="A screenshot of a cell phone&#10;&#10;Description generated with very high confidence">
            <a:extLst>
              <a:ext uri="{FF2B5EF4-FFF2-40B4-BE49-F238E27FC236}">
                <a16:creationId xmlns:a16="http://schemas.microsoft.com/office/drawing/2014/main" id="{6FC2461D-503D-467A-9056-86E6B0F4C7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0" y="0"/>
            <a:ext cx="3857625" cy="6858000"/>
          </a:xfrm>
          <a:prstGeom prst="rect">
            <a:avLst/>
          </a:prstGeom>
          <a:ln>
            <a:solidFill>
              <a:schemeClr val="accent1">
                <a:shade val="50000"/>
              </a:schemeClr>
            </a:solidFill>
          </a:ln>
        </p:spPr>
      </p:pic>
      <p:pic>
        <p:nvPicPr>
          <p:cNvPr id="5" name="Picture 2" descr="D:\userprofiles\jariwalad\Downloads\Click here.jpg">
            <a:extLst>
              <a:ext uri="{FF2B5EF4-FFF2-40B4-BE49-F238E27FC236}">
                <a16:creationId xmlns:a16="http://schemas.microsoft.com/office/drawing/2014/main" id="{E937FF59-715F-4CBA-9D8D-031B2346ED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6148437"/>
            <a:ext cx="573157"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17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1000"/>
                                        <p:tgtEl>
                                          <p:spTgt spid="6">
                                            <p:txEl>
                                              <p:pRg st="3" end="3"/>
                                            </p:txEl>
                                          </p:spTgt>
                                        </p:tgtEl>
                                      </p:cBhvr>
                                    </p:animEffect>
                                    <p:anim calcmode="lin" valueType="num">
                                      <p:cBhvr>
                                        <p:cTn id="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t>The message of “</a:t>
            </a:r>
            <a:r>
              <a:rPr lang="en-US" dirty="0">
                <a:solidFill>
                  <a:srgbClr val="0070C0"/>
                </a:solidFill>
              </a:rPr>
              <a:t>Data sync in progress…</a:t>
            </a:r>
            <a:r>
              <a:rPr lang="en-US" dirty="0"/>
              <a:t>” will appear for few seconds (depending upon the amount of data entered and internet connectivity speed)</a:t>
            </a:r>
          </a:p>
        </p:txBody>
      </p:sp>
      <p:pic>
        <p:nvPicPr>
          <p:cNvPr id="3" name="Picture 2" descr="A screenshot of a cell phone&#10;&#10;Description generated with very high confidence">
            <a:extLst>
              <a:ext uri="{FF2B5EF4-FFF2-40B4-BE49-F238E27FC236}">
                <a16:creationId xmlns:a16="http://schemas.microsoft.com/office/drawing/2014/main" id="{3518B880-FDE3-4F32-A7D9-669737646D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3857625" cy="6858000"/>
          </a:xfrm>
          <a:prstGeom prst="rect">
            <a:avLst/>
          </a:prstGeom>
        </p:spPr>
      </p:pic>
    </p:spTree>
    <p:extLst>
      <p:ext uri="{BB962C8B-B14F-4D97-AF65-F5344CB8AC3E}">
        <p14:creationId xmlns:p14="http://schemas.microsoft.com/office/powerpoint/2010/main" val="22605588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normAutofit fontScale="92500" lnSpcReduction="10000"/>
          </a:bodyPr>
          <a:lstStyle/>
          <a:p>
            <a:r>
              <a:rPr lang="en-US" dirty="0"/>
              <a:t>Then you will see the message of “</a:t>
            </a:r>
            <a:r>
              <a:rPr lang="en-US" dirty="0">
                <a:solidFill>
                  <a:srgbClr val="0070C0"/>
                </a:solidFill>
              </a:rPr>
              <a:t>number of records uploaded to server</a:t>
            </a:r>
            <a:r>
              <a:rPr lang="en-US" dirty="0"/>
              <a:t>” &amp; “</a:t>
            </a:r>
            <a:r>
              <a:rPr lang="en-US" dirty="0">
                <a:solidFill>
                  <a:srgbClr val="0070C0"/>
                </a:solidFill>
              </a:rPr>
              <a:t>number of records downloaded from server</a:t>
            </a:r>
            <a:r>
              <a:rPr lang="en-US" dirty="0"/>
              <a:t>”</a:t>
            </a:r>
          </a:p>
          <a:p>
            <a:r>
              <a:rPr lang="en-US" dirty="0"/>
              <a:t>This indicates that the number of records added by you in your device is now available to for viewing and analysis to MO of the PHC and other higher level Program Officers (DSO, SSO, CSU staff)</a:t>
            </a:r>
          </a:p>
        </p:txBody>
      </p:sp>
      <p:pic>
        <p:nvPicPr>
          <p:cNvPr id="4" name="Picture 3" descr="A screenshot of a cell phone&#10;&#10;Description generated with very high confidence">
            <a:extLst>
              <a:ext uri="{FF2B5EF4-FFF2-40B4-BE49-F238E27FC236}">
                <a16:creationId xmlns:a16="http://schemas.microsoft.com/office/drawing/2014/main" id="{843DEAE3-B369-4275-98BD-533A2A7E97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3857625" cy="6858000"/>
          </a:xfrm>
          <a:prstGeom prst="rect">
            <a:avLst/>
          </a:prstGeom>
        </p:spPr>
      </p:pic>
    </p:spTree>
    <p:extLst>
      <p:ext uri="{BB962C8B-B14F-4D97-AF65-F5344CB8AC3E}">
        <p14:creationId xmlns:p14="http://schemas.microsoft.com/office/powerpoint/2010/main" val="39246966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6248400"/>
          </a:xfrm>
        </p:spPr>
        <p:txBody>
          <a:bodyPr>
            <a:normAutofit fontScale="92500" lnSpcReduction="20000"/>
          </a:bodyPr>
          <a:lstStyle/>
          <a:p>
            <a:r>
              <a:rPr lang="en-US" dirty="0"/>
              <a:t>This screen is showing “Number of records downloaded from server” as same Test User ID is used for training / Learning on IHIP app with different devices and that data is being downloaded from the server</a:t>
            </a:r>
          </a:p>
          <a:p>
            <a:r>
              <a:rPr lang="en-US" dirty="0"/>
              <a:t>In real scenario, this will be rare as only one device will be used for data entry of a single Health Sub Centre with single user for single account</a:t>
            </a:r>
          </a:p>
          <a:p>
            <a:endParaRPr lang="en-US" dirty="0">
              <a:solidFill>
                <a:srgbClr val="0070C0"/>
              </a:solidFill>
            </a:endParaRPr>
          </a:p>
          <a:p>
            <a:r>
              <a:rPr lang="en-US" dirty="0">
                <a:solidFill>
                  <a:srgbClr val="0070C0"/>
                </a:solidFill>
              </a:rPr>
              <a:t>Click on “OK”</a:t>
            </a:r>
          </a:p>
        </p:txBody>
      </p:sp>
      <p:pic>
        <p:nvPicPr>
          <p:cNvPr id="4" name="Picture 3" descr="A screenshot of a cell phone&#10;&#10;Description generated with very high confidence">
            <a:extLst>
              <a:ext uri="{FF2B5EF4-FFF2-40B4-BE49-F238E27FC236}">
                <a16:creationId xmlns:a16="http://schemas.microsoft.com/office/drawing/2014/main" id="{843DEAE3-B369-4275-98BD-533A2A7E97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3857625" cy="6858000"/>
          </a:xfrm>
          <a:prstGeom prst="rect">
            <a:avLst/>
          </a:prstGeom>
        </p:spPr>
      </p:pic>
      <p:pic>
        <p:nvPicPr>
          <p:cNvPr id="5" name="Picture 2" descr="D:\userprofiles\jariwalad\Downloads\Click here.jpg">
            <a:extLst>
              <a:ext uri="{FF2B5EF4-FFF2-40B4-BE49-F238E27FC236}">
                <a16:creationId xmlns:a16="http://schemas.microsoft.com/office/drawing/2014/main" id="{3385F239-C2EB-4089-AA05-04FFC85642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4191000"/>
            <a:ext cx="573157"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79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t>And then you will be back to Facility Information screen again</a:t>
            </a:r>
          </a:p>
          <a:p>
            <a:endParaRPr lang="en-US" dirty="0"/>
          </a:p>
          <a:p>
            <a:r>
              <a:rPr lang="en-US" dirty="0"/>
              <a:t>Now the data that has been entered using IHIP app has been synchronized with the server</a:t>
            </a:r>
          </a:p>
        </p:txBody>
      </p:sp>
      <p:pic>
        <p:nvPicPr>
          <p:cNvPr id="3" name="Picture 2" descr="D:\IHIP Coordinator\Study Material IHIP\IHIP Training Kollam district\S form mobile app screenshots\Screenshot_2019-03-04-13-28-54-564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0458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normAutofit fontScale="92500" lnSpcReduction="10000"/>
          </a:bodyPr>
          <a:lstStyle/>
          <a:p>
            <a:r>
              <a:rPr lang="en-US" dirty="0"/>
              <a:t>The details of Cases/Deaths entered through the S form of IHIP app can be seen under the “Suspected Cases Form Summary” under “Reports” section of</a:t>
            </a:r>
          </a:p>
          <a:p>
            <a:pPr lvl="1"/>
            <a:r>
              <a:rPr lang="en-US" dirty="0"/>
              <a:t>Sub Center user</a:t>
            </a:r>
          </a:p>
          <a:p>
            <a:pPr lvl="1"/>
            <a:r>
              <a:rPr lang="en-US" dirty="0"/>
              <a:t>Primary Health Center User to which the sub center belongs</a:t>
            </a:r>
          </a:p>
          <a:p>
            <a:pPr lvl="1"/>
            <a:r>
              <a:rPr lang="en-US" dirty="0"/>
              <a:t>District Surveillance Officer, State Surveillance Officer under whose jurisdiction the sub center comes</a:t>
            </a:r>
          </a:p>
          <a:p>
            <a:pPr lvl="1"/>
            <a:r>
              <a:rPr lang="en-US" dirty="0"/>
              <a:t>And Central Surveillance Unit users</a:t>
            </a:r>
          </a:p>
        </p:txBody>
      </p:sp>
    </p:spTree>
    <p:extLst>
      <p:ext uri="{BB962C8B-B14F-4D97-AF65-F5344CB8AC3E}">
        <p14:creationId xmlns:p14="http://schemas.microsoft.com/office/powerpoint/2010/main" val="25824694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Create an even alert using </a:t>
            </a:r>
            <a:br>
              <a:rPr lang="en-US" dirty="0"/>
            </a:br>
            <a:r>
              <a:rPr lang="en-US" dirty="0"/>
              <a:t>IHIP android app</a:t>
            </a:r>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5788813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457200"/>
            <a:ext cx="4038600" cy="5668963"/>
          </a:xfrm>
        </p:spPr>
        <p:txBody>
          <a:bodyPr/>
          <a:lstStyle/>
          <a:p>
            <a:r>
              <a:rPr lang="en-US" dirty="0">
                <a:solidFill>
                  <a:srgbClr val="0070C0"/>
                </a:solidFill>
              </a:rPr>
              <a:t>Click on menu button (3 horizontal lines on left upper corner) </a:t>
            </a:r>
          </a:p>
          <a:p>
            <a:endParaRPr lang="en-US" dirty="0"/>
          </a:p>
        </p:txBody>
      </p:sp>
      <p:pic>
        <p:nvPicPr>
          <p:cNvPr id="3" name="Picture 2" descr="D:\IHIP Coordinator\Study Material IHIP\IHIP Training Kollam district\S form mobile app screenshots\Screenshot_2019-03-04-13-28-54-564_com.indigo.ihipAppDra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3857625"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D:\userprofiles\jariwalad\Downloads\Click 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44284"/>
            <a:ext cx="657532" cy="9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93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920</TotalTime>
  <Words>3480</Words>
  <Application>Microsoft Office PowerPoint</Application>
  <PresentationFormat>On-screen Show (4:3)</PresentationFormat>
  <Paragraphs>507</Paragraphs>
  <Slides>124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124</vt:i4>
      </vt:variant>
    </vt:vector>
  </HeadingPairs>
  <TitlesOfParts>
    <vt:vector size="127" baseType="lpstr">
      <vt:lpstr>Arial</vt:lpstr>
      <vt:lpstr>Calibri</vt:lpstr>
      <vt:lpstr>Office Theme</vt:lpstr>
      <vt:lpstr>S form entry (Android app)</vt:lpstr>
      <vt:lpstr>Learning Objectives</vt:lpstr>
      <vt:lpstr>PowerPoint Presentation</vt:lpstr>
      <vt:lpstr>Lets first see how to download the apk file and how to install the IHIP app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Create an even alert using  IHIP android app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Please note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JARIWALA, Devang</dc:creator>
  <cp:lastModifiedBy>JARIWALA, Devang</cp:lastModifiedBy>
  <cp:revision>100</cp:revision>
  <dcterms:created xsi:type="dcterms:W3CDTF">2006-08-16T00:00:00Z</dcterms:created>
  <dcterms:modified xsi:type="dcterms:W3CDTF">2021-02-19T07:31:39Z</dcterms:modified>
</cp:coreProperties>
</file>