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259" r:id="rId4"/>
    <p:sldId id="260" r:id="rId5"/>
    <p:sldId id="261" r:id="rId6"/>
    <p:sldId id="317"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8" r:id="rId32"/>
    <p:sldId id="289" r:id="rId33"/>
    <p:sldId id="290" r:id="rId34"/>
    <p:sldId id="291" r:id="rId35"/>
    <p:sldId id="292" r:id="rId36"/>
    <p:sldId id="294" r:id="rId37"/>
    <p:sldId id="295" r:id="rId38"/>
    <p:sldId id="296" r:id="rId39"/>
    <p:sldId id="283" r:id="rId40"/>
    <p:sldId id="297" r:id="rId41"/>
    <p:sldId id="298" r:id="rId42"/>
    <p:sldId id="299" r:id="rId43"/>
    <p:sldId id="300" r:id="rId44"/>
    <p:sldId id="301" r:id="rId45"/>
    <p:sldId id="302" r:id="rId46"/>
    <p:sldId id="304" r:id="rId47"/>
    <p:sldId id="303" r:id="rId48"/>
    <p:sldId id="313" r:id="rId49"/>
    <p:sldId id="305" r:id="rId50"/>
    <p:sldId id="306" r:id="rId51"/>
    <p:sldId id="314" r:id="rId52"/>
    <p:sldId id="307" r:id="rId53"/>
    <p:sldId id="308" r:id="rId54"/>
    <p:sldId id="310" r:id="rId55"/>
    <p:sldId id="309" r:id="rId56"/>
    <p:sldId id="311" r:id="rId57"/>
    <p:sldId id="315" r:id="rId58"/>
    <p:sldId id="318" r:id="rId59"/>
    <p:sldId id="316"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IWALA, Devang" userId="7ac89b7e-b4af-4f6c-b21a-f7948d80f06e" providerId="ADAL" clId="{696B1F8C-CEFE-4EE0-A1C4-821EB4ACB82C}"/>
    <pc:docChg chg="modSld">
      <pc:chgData name="JARIWALA, Devang" userId="7ac89b7e-b4af-4f6c-b21a-f7948d80f06e" providerId="ADAL" clId="{696B1F8C-CEFE-4EE0-A1C4-821EB4ACB82C}" dt="2019-10-31T13:02:10.613" v="0"/>
      <pc:docMkLst>
        <pc:docMk/>
      </pc:docMkLst>
      <pc:sldChg chg="modSp">
        <pc:chgData name="JARIWALA, Devang" userId="7ac89b7e-b4af-4f6c-b21a-f7948d80f06e" providerId="ADAL" clId="{696B1F8C-CEFE-4EE0-A1C4-821EB4ACB82C}" dt="2019-10-31T13:02:10.613" v="0"/>
        <pc:sldMkLst>
          <pc:docMk/>
          <pc:sldMk cId="1459980823" sldId="317"/>
        </pc:sldMkLst>
        <pc:spChg chg="mod">
          <ac:chgData name="JARIWALA, Devang" userId="7ac89b7e-b4af-4f6c-b21a-f7948d80f06e" providerId="ADAL" clId="{696B1F8C-CEFE-4EE0-A1C4-821EB4ACB82C}" dt="2019-10-31T13:02:10.613" v="0"/>
          <ac:spMkLst>
            <pc:docMk/>
            <pc:sldMk cId="1459980823" sldId="31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97593-B35F-44F5-BBAE-A7838E53904A}" type="datetimeFigureOut">
              <a:rPr lang="en-US" smtClean="0"/>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FE845-1D46-427E-8E98-8B279AC2E1EA}" type="slidenum">
              <a:rPr lang="en-US" smtClean="0"/>
              <a:t>‹#›</a:t>
            </a:fld>
            <a:endParaRPr lang="en-US"/>
          </a:p>
        </p:txBody>
      </p:sp>
    </p:spTree>
    <p:extLst>
      <p:ext uri="{BB962C8B-B14F-4D97-AF65-F5344CB8AC3E}">
        <p14:creationId xmlns:p14="http://schemas.microsoft.com/office/powerpoint/2010/main" val="141674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FE845-1D46-427E-8E98-8B279AC2E1EA}" type="slidenum">
              <a:rPr lang="en-US" smtClean="0"/>
              <a:t>36</a:t>
            </a:fld>
            <a:endParaRPr lang="en-US"/>
          </a:p>
        </p:txBody>
      </p:sp>
    </p:spTree>
    <p:extLst>
      <p:ext uri="{BB962C8B-B14F-4D97-AF65-F5344CB8AC3E}">
        <p14:creationId xmlns:p14="http://schemas.microsoft.com/office/powerpoint/2010/main" val="269672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DE0A8-6F5C-441B-8A8B-CC36AD6AE5C2}"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333585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DE0A8-6F5C-441B-8A8B-CC36AD6AE5C2}"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24034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DE0A8-6F5C-441B-8A8B-CC36AD6AE5C2}"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224903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DE0A8-6F5C-441B-8A8B-CC36AD6AE5C2}"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346352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DE0A8-6F5C-441B-8A8B-CC36AD6AE5C2}"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89059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DE0A8-6F5C-441B-8A8B-CC36AD6AE5C2}"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66640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DE0A8-6F5C-441B-8A8B-CC36AD6AE5C2}"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23883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DE0A8-6F5C-441B-8A8B-CC36AD6AE5C2}"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90331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DE0A8-6F5C-441B-8A8B-CC36AD6AE5C2}"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212050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DE0A8-6F5C-441B-8A8B-CC36AD6AE5C2}"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283605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DE0A8-6F5C-441B-8A8B-CC36AD6AE5C2}"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59C7E-A371-4B56-9B9B-501B0270CCDE}" type="slidenum">
              <a:rPr lang="en-US" smtClean="0"/>
              <a:t>‹#›</a:t>
            </a:fld>
            <a:endParaRPr lang="en-US"/>
          </a:p>
        </p:txBody>
      </p:sp>
    </p:spTree>
    <p:extLst>
      <p:ext uri="{BB962C8B-B14F-4D97-AF65-F5344CB8AC3E}">
        <p14:creationId xmlns:p14="http://schemas.microsoft.com/office/powerpoint/2010/main" val="308806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8DE0A8-6F5C-441B-8A8B-CC36AD6AE5C2}"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5259C7E-A371-4B56-9B9B-501B0270CCDE}" type="slidenum">
              <a:rPr lang="en-US" smtClean="0"/>
              <a:t>‹#›</a:t>
            </a:fld>
            <a:endParaRPr lang="en-US"/>
          </a:p>
        </p:txBody>
      </p:sp>
    </p:spTree>
    <p:extLst>
      <p:ext uri="{BB962C8B-B14F-4D97-AF65-F5344CB8AC3E}">
        <p14:creationId xmlns:p14="http://schemas.microsoft.com/office/powerpoint/2010/main" val="46271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hip.indigoind.com/idsp/#!/login" TargetMode="External"/><Relationship Id="rId2" Type="http://schemas.openxmlformats.org/officeDocument/2006/relationships/hyperlink" Target="https://ihiptraining.in/idsp/#!/login" TargetMode="External"/><Relationship Id="rId1" Type="http://schemas.openxmlformats.org/officeDocument/2006/relationships/slideLayout" Target="../slideLayouts/slideLayout2.xml"/><Relationship Id="rId4" Type="http://schemas.openxmlformats.org/officeDocument/2006/relationships/hyperlink" Target="http://ihiptraining.in/idsp/#!/logi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Administration Menu of </a:t>
            </a:r>
            <a:br>
              <a:rPr lang="en-US" dirty="0"/>
            </a:br>
            <a:r>
              <a:rPr lang="en-US" dirty="0"/>
              <a:t>IDSP module of IHIP</a:t>
            </a:r>
          </a:p>
        </p:txBody>
      </p:sp>
      <p:sp>
        <p:nvSpPr>
          <p:cNvPr id="3" name="Subtitle 2"/>
          <p:cNvSpPr>
            <a:spLocks noGrp="1"/>
          </p:cNvSpPr>
          <p:nvPr>
            <p:ph type="subTitle" idx="1"/>
          </p:nvPr>
        </p:nvSpPr>
        <p:spPr/>
        <p:txBody>
          <a:bodyPr/>
          <a:lstStyle/>
          <a:p>
            <a:r>
              <a:rPr lang="en-US" dirty="0"/>
              <a:t>Presentation no. 2</a:t>
            </a:r>
          </a:p>
        </p:txBody>
      </p:sp>
    </p:spTree>
    <p:extLst>
      <p:ext uri="{BB962C8B-B14F-4D97-AF65-F5344CB8AC3E}">
        <p14:creationId xmlns:p14="http://schemas.microsoft.com/office/powerpoint/2010/main" val="366562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335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885431" y="4299942"/>
            <a:ext cx="3240360" cy="522137"/>
          </a:xfrm>
          <a:prstGeom prst="wedgeEllipseCallout">
            <a:avLst>
              <a:gd name="adj1" fmla="val -29689"/>
              <a:gd name="adj2" fmla="val -50497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“Manage Health facilities”</a:t>
            </a:r>
          </a:p>
        </p:txBody>
      </p:sp>
      <p:pic>
        <p:nvPicPr>
          <p:cNvPr id="5" name="Picture 4"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5431" y="1813669"/>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87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6372200" y="3287965"/>
            <a:ext cx="2952328" cy="1829898"/>
          </a:xfrm>
          <a:prstGeom prst="wedgeEllipseCallout">
            <a:avLst>
              <a:gd name="adj1" fmla="val -75331"/>
              <a:gd name="adj2" fmla="val -10171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Through the ‘Sub District’ &amp; ‘Facility Name’ filters you can get the list of the Health Facilities belonging to a particular Sub District or a particular facility itself below</a:t>
            </a:r>
          </a:p>
        </p:txBody>
      </p:sp>
      <p:sp>
        <p:nvSpPr>
          <p:cNvPr id="5" name="Rectangle 4"/>
          <p:cNvSpPr/>
          <p:nvPr/>
        </p:nvSpPr>
        <p:spPr>
          <a:xfrm>
            <a:off x="3059832" y="1974420"/>
            <a:ext cx="2808312" cy="3600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19672" y="1252186"/>
            <a:ext cx="7272808" cy="584775"/>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600" dirty="0">
                <a:solidFill>
                  <a:srgbClr val="002060"/>
                </a:solidFill>
              </a:rPr>
              <a:t>We’ll first learn how district user can use various “filters” and “facility count” numbers to narrow down the search to get the short &amp;/or specific list of  Health Facilities</a:t>
            </a:r>
          </a:p>
        </p:txBody>
      </p:sp>
    </p:spTree>
    <p:extLst>
      <p:ext uri="{BB962C8B-B14F-4D97-AF65-F5344CB8AC3E}">
        <p14:creationId xmlns:p14="http://schemas.microsoft.com/office/powerpoint/2010/main" val="133679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87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6516216" y="395186"/>
            <a:ext cx="2952328" cy="1829898"/>
          </a:xfrm>
          <a:prstGeom prst="wedgeEllipseCallout">
            <a:avLst>
              <a:gd name="adj1" fmla="val -76682"/>
              <a:gd name="adj2" fmla="val 8395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By clicking on this ‘Facility Count’ numbers, you can get the list of the health facilities below by that health facility type</a:t>
            </a:r>
          </a:p>
        </p:txBody>
      </p:sp>
      <p:sp>
        <p:nvSpPr>
          <p:cNvPr id="5" name="Rectangle 4"/>
          <p:cNvSpPr/>
          <p:nvPr/>
        </p:nvSpPr>
        <p:spPr>
          <a:xfrm>
            <a:off x="2663130" y="2859783"/>
            <a:ext cx="324694" cy="936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20700" y="2873954"/>
            <a:ext cx="324694" cy="936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51762" y="2870416"/>
            <a:ext cx="324694" cy="4715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4"/>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7020272" y="395186"/>
            <a:ext cx="2448272" cy="1456484"/>
          </a:xfrm>
          <a:prstGeom prst="wedgeEllipseCallout">
            <a:avLst>
              <a:gd name="adj1" fmla="val -79722"/>
              <a:gd name="adj2" fmla="val 4088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take an example: select “</a:t>
            </a:r>
            <a:r>
              <a:rPr lang="en-US" sz="1400" dirty="0" err="1">
                <a:solidFill>
                  <a:schemeClr val="tx1"/>
                </a:solidFill>
              </a:rPr>
              <a:t>Tiptur</a:t>
            </a:r>
            <a:r>
              <a:rPr lang="en-US" sz="1400" dirty="0">
                <a:solidFill>
                  <a:schemeClr val="tx1"/>
                </a:solidFill>
              </a:rPr>
              <a:t>” under “Sub District” and then click on “Search”</a:t>
            </a:r>
          </a:p>
        </p:txBody>
      </p:sp>
      <p:sp>
        <p:nvSpPr>
          <p:cNvPr id="5" name="Rectangle 4"/>
          <p:cNvSpPr/>
          <p:nvPr/>
        </p:nvSpPr>
        <p:spPr>
          <a:xfrm>
            <a:off x="3059832" y="1563639"/>
            <a:ext cx="144016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6697" y="174987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2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07704" y="1516475"/>
            <a:ext cx="7128792" cy="584775"/>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600" dirty="0">
                <a:solidFill>
                  <a:srgbClr val="002060"/>
                </a:solidFill>
              </a:rPr>
              <a:t>Under Facility Summary, you will get the Facility Count numbers by Facility Types, all belonging to the selected Sub District; in this case “</a:t>
            </a:r>
            <a:r>
              <a:rPr lang="en-US" sz="1600" dirty="0" err="1">
                <a:solidFill>
                  <a:srgbClr val="002060"/>
                </a:solidFill>
              </a:rPr>
              <a:t>Tiptur</a:t>
            </a:r>
            <a:r>
              <a:rPr lang="en-US" sz="1600" dirty="0">
                <a:solidFill>
                  <a:srgbClr val="002060"/>
                </a:solidFill>
              </a:rPr>
              <a:t>” Sub-District</a:t>
            </a:r>
          </a:p>
        </p:txBody>
      </p:sp>
      <p:sp>
        <p:nvSpPr>
          <p:cNvPr id="6" name="Rectangle 5"/>
          <p:cNvSpPr/>
          <p:nvPr/>
        </p:nvSpPr>
        <p:spPr>
          <a:xfrm>
            <a:off x="385873" y="3312612"/>
            <a:ext cx="5441435" cy="555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9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6588224" y="1563638"/>
            <a:ext cx="2880320" cy="1944216"/>
          </a:xfrm>
          <a:prstGeom prst="wedgeEllipseCallout">
            <a:avLst>
              <a:gd name="adj1" fmla="val -81263"/>
              <a:gd name="adj2" fmla="val 4764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If you want to get the list of all the Primary Health </a:t>
            </a:r>
            <a:r>
              <a:rPr lang="en-US" sz="1400" dirty="0" err="1">
                <a:solidFill>
                  <a:schemeClr val="tx1"/>
                </a:solidFill>
              </a:rPr>
              <a:t>Centres</a:t>
            </a:r>
            <a:r>
              <a:rPr lang="en-US" sz="1400" dirty="0">
                <a:solidFill>
                  <a:schemeClr val="tx1"/>
                </a:solidFill>
              </a:rPr>
              <a:t> under </a:t>
            </a:r>
            <a:r>
              <a:rPr lang="en-US" sz="1400" dirty="0" err="1">
                <a:solidFill>
                  <a:schemeClr val="tx1"/>
                </a:solidFill>
              </a:rPr>
              <a:t>Tiptur</a:t>
            </a:r>
            <a:r>
              <a:rPr lang="en-US" sz="1400" dirty="0">
                <a:solidFill>
                  <a:schemeClr val="tx1"/>
                </a:solidFill>
              </a:rPr>
              <a:t> Sub District then click on Facility Count number in front of “Primary Health Centre”</a:t>
            </a:r>
          </a:p>
        </p:txBody>
      </p:sp>
      <p:sp>
        <p:nvSpPr>
          <p:cNvPr id="7" name="Oval Callout 6"/>
          <p:cNvSpPr/>
          <p:nvPr/>
        </p:nvSpPr>
        <p:spPr>
          <a:xfrm>
            <a:off x="6012160" y="3363838"/>
            <a:ext cx="2952328" cy="1944216"/>
          </a:xfrm>
          <a:prstGeom prst="wedgeEllipseCallout">
            <a:avLst>
              <a:gd name="adj1" fmla="val -157897"/>
              <a:gd name="adj2" fmla="val -2982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if you want to get the list of all the Health Sub </a:t>
            </a:r>
            <a:r>
              <a:rPr lang="en-US" sz="1400" dirty="0" err="1">
                <a:solidFill>
                  <a:schemeClr val="tx1"/>
                </a:solidFill>
              </a:rPr>
              <a:t>Centres</a:t>
            </a:r>
            <a:r>
              <a:rPr lang="en-US" sz="1400" dirty="0">
                <a:solidFill>
                  <a:schemeClr val="tx1"/>
                </a:solidFill>
              </a:rPr>
              <a:t> under </a:t>
            </a:r>
            <a:r>
              <a:rPr lang="en-US" sz="1400" dirty="0" err="1">
                <a:solidFill>
                  <a:schemeClr val="tx1"/>
                </a:solidFill>
              </a:rPr>
              <a:t>Tiptur</a:t>
            </a:r>
            <a:r>
              <a:rPr lang="en-US" sz="1400" dirty="0">
                <a:solidFill>
                  <a:schemeClr val="tx1"/>
                </a:solidFill>
              </a:rPr>
              <a:t> Sub District then click on Facility Count number in front of “Health Sub Centre”</a:t>
            </a:r>
          </a:p>
        </p:txBody>
      </p:sp>
      <p:sp>
        <p:nvSpPr>
          <p:cNvPr id="8" name="TextBox 7"/>
          <p:cNvSpPr txBox="1"/>
          <p:nvPr/>
        </p:nvSpPr>
        <p:spPr>
          <a:xfrm>
            <a:off x="1835695" y="1516475"/>
            <a:ext cx="5253593" cy="338554"/>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600" dirty="0">
                <a:solidFill>
                  <a:srgbClr val="002060"/>
                </a:solidFill>
              </a:rPr>
              <a:t>Similarly, you can do the same for other health facility types</a:t>
            </a:r>
          </a:p>
        </p:txBody>
      </p:sp>
    </p:spTree>
    <p:extLst>
      <p:ext uri="{BB962C8B-B14F-4D97-AF65-F5344CB8AC3E}">
        <p14:creationId xmlns:p14="http://schemas.microsoft.com/office/powerpoint/2010/main" val="1239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6526607" y="3600644"/>
            <a:ext cx="2448272" cy="1456484"/>
          </a:xfrm>
          <a:prstGeom prst="wedgeEllipseCallout">
            <a:avLst>
              <a:gd name="adj1" fmla="val -86671"/>
              <a:gd name="adj2" fmla="val -5839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click on the Facility Count in front of “Primary Health Centre” for demonstration</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719" y="342941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07704" y="2802480"/>
            <a:ext cx="5859257" cy="307777"/>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1400" dirty="0">
                <a:solidFill>
                  <a:srgbClr val="002060"/>
                </a:solidFill>
              </a:rPr>
              <a:t>You will get the list of all the Primary Health </a:t>
            </a:r>
            <a:r>
              <a:rPr lang="en-US" sz="1400" dirty="0" err="1">
                <a:solidFill>
                  <a:srgbClr val="002060"/>
                </a:solidFill>
              </a:rPr>
              <a:t>Centres</a:t>
            </a:r>
            <a:r>
              <a:rPr lang="en-US" sz="1400" dirty="0">
                <a:solidFill>
                  <a:srgbClr val="002060"/>
                </a:solidFill>
              </a:rPr>
              <a:t> under </a:t>
            </a:r>
            <a:r>
              <a:rPr lang="en-US" sz="1400" dirty="0" err="1">
                <a:solidFill>
                  <a:srgbClr val="002060"/>
                </a:solidFill>
              </a:rPr>
              <a:t>Tiptur</a:t>
            </a:r>
            <a:r>
              <a:rPr lang="en-US" sz="1400" dirty="0">
                <a:solidFill>
                  <a:srgbClr val="002060"/>
                </a:solidFill>
              </a:rPr>
              <a:t> Sub District</a:t>
            </a:r>
          </a:p>
        </p:txBody>
      </p:sp>
      <p:sp>
        <p:nvSpPr>
          <p:cNvPr id="6" name="Oval Callout 5"/>
          <p:cNvSpPr/>
          <p:nvPr/>
        </p:nvSpPr>
        <p:spPr>
          <a:xfrm>
            <a:off x="6084168" y="3539899"/>
            <a:ext cx="3538783" cy="1456484"/>
          </a:xfrm>
          <a:prstGeom prst="wedgeEllipseCallout">
            <a:avLst>
              <a:gd name="adj1" fmla="val -182092"/>
              <a:gd name="adj2" fmla="val -1655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you need to click on “Actions” button for each health facility one by one and cross check the Facility Details and edit / update if required</a:t>
            </a:r>
          </a:p>
        </p:txBody>
      </p:sp>
      <p:sp>
        <p:nvSpPr>
          <p:cNvPr id="7" name="Rectangle 6"/>
          <p:cNvSpPr/>
          <p:nvPr/>
        </p:nvSpPr>
        <p:spPr>
          <a:xfrm>
            <a:off x="683568" y="3392783"/>
            <a:ext cx="720080" cy="17507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9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2" presetClass="entr" presetSubtype="2"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516216" y="1275606"/>
            <a:ext cx="2448272" cy="1456484"/>
          </a:xfrm>
          <a:prstGeom prst="wedgeEllipseCallout">
            <a:avLst>
              <a:gd name="adj1" fmla="val -262943"/>
              <a:gd name="adj2" fmla="val 1681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Let’s click on “Actions” for “</a:t>
            </a:r>
            <a:r>
              <a:rPr lang="en-US" sz="1400" dirty="0" err="1">
                <a:solidFill>
                  <a:schemeClr val="tx1"/>
                </a:solidFill>
              </a:rPr>
              <a:t>S.R.D.Palya</a:t>
            </a:r>
            <a:r>
              <a:rPr lang="en-US" sz="1400" dirty="0">
                <a:solidFill>
                  <a:schemeClr val="tx1"/>
                </a:solidFill>
              </a:rPr>
              <a:t>” PHC for demonstration</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19" y="437195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8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571999" y="4011910"/>
            <a:ext cx="4474887" cy="1214418"/>
          </a:xfrm>
          <a:prstGeom prst="wedgeEllipseCallout">
            <a:avLst>
              <a:gd name="adj1" fmla="val -86162"/>
              <a:gd name="adj2" fmla="val -52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you can see that there are 6 submenus under “Actions” button ; these are the 6 functions that the “Actions” button can allow the user to edit or update</a:t>
            </a:r>
          </a:p>
        </p:txBody>
      </p:sp>
      <p:sp>
        <p:nvSpPr>
          <p:cNvPr id="6" name="Rectangle 5"/>
          <p:cNvSpPr/>
          <p:nvPr/>
        </p:nvSpPr>
        <p:spPr>
          <a:xfrm>
            <a:off x="1122512" y="3764713"/>
            <a:ext cx="1793304" cy="1333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1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Administration menu is divided in 3 presentations</a:t>
            </a:r>
          </a:p>
        </p:txBody>
      </p:sp>
      <p:sp>
        <p:nvSpPr>
          <p:cNvPr id="3" name="Content Placeholder 2"/>
          <p:cNvSpPr>
            <a:spLocks noGrp="1"/>
          </p:cNvSpPr>
          <p:nvPr>
            <p:ph idx="1"/>
          </p:nvPr>
        </p:nvSpPr>
        <p:spPr>
          <a:xfrm>
            <a:off x="0" y="1200151"/>
            <a:ext cx="9144000" cy="3675855"/>
          </a:xfrm>
        </p:spPr>
        <p:txBody>
          <a:bodyPr>
            <a:normAutofit fontScale="70000" lnSpcReduction="20000"/>
          </a:bodyPr>
          <a:lstStyle/>
          <a:p>
            <a:r>
              <a:rPr lang="en-US" dirty="0"/>
              <a:t>Presentation 1 (“Manage Health facilities” part 1) will focus on </a:t>
            </a:r>
          </a:p>
          <a:p>
            <a:pPr lvl="1"/>
            <a:r>
              <a:rPr lang="en-US" dirty="0"/>
              <a:t>Request for New Health Facility</a:t>
            </a:r>
          </a:p>
          <a:p>
            <a:pPr lvl="1"/>
            <a:r>
              <a:rPr lang="en-US" dirty="0"/>
              <a:t>Request for New RRT User</a:t>
            </a:r>
          </a:p>
          <a:p>
            <a:pPr lvl="1"/>
            <a:r>
              <a:rPr lang="en-US" dirty="0"/>
              <a:t>Request for Update of Facility Details</a:t>
            </a:r>
          </a:p>
          <a:p>
            <a:pPr lvl="1"/>
            <a:r>
              <a:rPr lang="en-US" dirty="0"/>
              <a:t>Health Facility Delete Request</a:t>
            </a:r>
          </a:p>
          <a:p>
            <a:r>
              <a:rPr lang="en-US" dirty="0"/>
              <a:t>Presentation 2 (“Manage Health facilities” part 2) will focus on </a:t>
            </a:r>
          </a:p>
          <a:p>
            <a:pPr lvl="1"/>
            <a:r>
              <a:rPr lang="en-US" dirty="0"/>
              <a:t>How to use “Actions” button to update  / edit various details in relation with Health Facility</a:t>
            </a:r>
          </a:p>
          <a:p>
            <a:r>
              <a:rPr lang="en-US" dirty="0"/>
              <a:t>Presentation 3 (various reports under Administration menu) will focus on</a:t>
            </a:r>
          </a:p>
          <a:p>
            <a:pPr lvl="1"/>
            <a:r>
              <a:rPr lang="en-US" dirty="0"/>
              <a:t>Staff Summary, Equipment Summary, Essential Medical Supplies Summary, Log in History, Usage Summary, Profile Update Status , Subcenter Village Mapping</a:t>
            </a:r>
          </a:p>
        </p:txBody>
      </p:sp>
    </p:spTree>
    <p:extLst>
      <p:ext uri="{BB962C8B-B14F-4D97-AF65-F5344CB8AC3E}">
        <p14:creationId xmlns:p14="http://schemas.microsoft.com/office/powerpoint/2010/main" val="22477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79512" y="1347614"/>
            <a:ext cx="3538783" cy="1456484"/>
          </a:xfrm>
          <a:prstGeom prst="wedgeEllipseCallout">
            <a:avLst>
              <a:gd name="adj1" fmla="val 126512"/>
              <a:gd name="adj2" fmla="val -656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after logging in, </a:t>
            </a:r>
          </a:p>
          <a:p>
            <a:pPr algn="ctr"/>
            <a:r>
              <a:rPr lang="en-US" sz="1400" dirty="0">
                <a:solidFill>
                  <a:schemeClr val="tx1"/>
                </a:solidFill>
              </a:rPr>
              <a:t>Health Facility users can reach to the same page [Manage Health Facilities] by clicking on “Update Facility Details” under User menu</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4083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5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D:\IHIP Coordinator\Study Material IHIP\Gujarat State Training IHIP 3-4 Apr 2019\screenshot for admin pp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4588"/>
            <a:ext cx="9144000" cy="3854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83768" y="2226457"/>
            <a:ext cx="5751753" cy="923330"/>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As you can see that “Manage Health Facilities” is showing only one health facility i.e. the Facility of the user only; then the steps are the same as explained in the previous slides</a:t>
            </a:r>
          </a:p>
        </p:txBody>
      </p:sp>
      <p:sp>
        <p:nvSpPr>
          <p:cNvPr id="7" name="Oval Callout 6"/>
          <p:cNvSpPr/>
          <p:nvPr/>
        </p:nvSpPr>
        <p:spPr>
          <a:xfrm>
            <a:off x="5374258" y="4058702"/>
            <a:ext cx="2726134" cy="1084798"/>
          </a:xfrm>
          <a:prstGeom prst="wedgeEllipseCallout">
            <a:avLst>
              <a:gd name="adj1" fmla="val -208529"/>
              <a:gd name="adj2" fmla="val -6441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Let’s click on “Actions” for the health facility to which the user belongs</a:t>
            </a:r>
          </a:p>
        </p:txBody>
      </p:sp>
      <p:pic>
        <p:nvPicPr>
          <p:cNvPr id="8" name="Picture 7"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82367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2" presetClass="entr" presetSubtype="2" fill="hold" grpId="0" nodeType="afterEffect">
                                  <p:stCondLst>
                                    <p:cond delay="2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2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D:\IHIP Coordinator\Study Material IHIP\Gujarat State Training IHIP 3-4 Apr 2019\screenshot for admin ppt\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26" y="9418"/>
            <a:ext cx="8909148"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5487791" y="1347614"/>
            <a:ext cx="3764729" cy="1456484"/>
          </a:xfrm>
          <a:prstGeom prst="wedgeEllipseCallout">
            <a:avLst>
              <a:gd name="adj1" fmla="val -111744"/>
              <a:gd name="adj2" fmla="val 10817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Again, you will see the same 6 submenus under “Actions” button; these are the 6 functions that the “Actions” button can allow the user to edit or update</a:t>
            </a:r>
          </a:p>
        </p:txBody>
      </p:sp>
      <p:sp>
        <p:nvSpPr>
          <p:cNvPr id="6" name="Rectangle 5"/>
          <p:cNvSpPr/>
          <p:nvPr/>
        </p:nvSpPr>
        <p:spPr>
          <a:xfrm>
            <a:off x="1070556" y="3106978"/>
            <a:ext cx="2061283" cy="1553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48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75856" y="308991"/>
            <a:ext cx="5751753" cy="646331"/>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Now </a:t>
            </a:r>
            <a:r>
              <a:rPr lang="en-US" dirty="0"/>
              <a:t>Let’s go back to the last page where we left in district user</a:t>
            </a:r>
            <a:endParaRPr lang="en-US" dirty="0">
              <a:solidFill>
                <a:srgbClr val="002060"/>
              </a:solidFill>
            </a:endParaRPr>
          </a:p>
        </p:txBody>
      </p:sp>
      <p:sp>
        <p:nvSpPr>
          <p:cNvPr id="8" name="TextBox 7"/>
          <p:cNvSpPr txBox="1"/>
          <p:nvPr/>
        </p:nvSpPr>
        <p:spPr>
          <a:xfrm>
            <a:off x="3131839" y="4083918"/>
            <a:ext cx="5751753" cy="646331"/>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t>Let us now see each of the sub menu under </a:t>
            </a:r>
            <a:r>
              <a:rPr lang="en-US" dirty="0">
                <a:solidFill>
                  <a:schemeClr val="tx1"/>
                </a:solidFill>
              </a:rPr>
              <a:t>“Actions” button one by one </a:t>
            </a:r>
            <a:endParaRPr lang="en-US" dirty="0">
              <a:solidFill>
                <a:srgbClr val="002060"/>
              </a:solidFill>
            </a:endParaRPr>
          </a:p>
        </p:txBody>
      </p:sp>
      <p:sp>
        <p:nvSpPr>
          <p:cNvPr id="11" name="Rectangle 10"/>
          <p:cNvSpPr/>
          <p:nvPr/>
        </p:nvSpPr>
        <p:spPr>
          <a:xfrm>
            <a:off x="1122512" y="3764713"/>
            <a:ext cx="1793304" cy="1333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0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012160" y="3397740"/>
            <a:ext cx="2448272" cy="1456484"/>
          </a:xfrm>
          <a:prstGeom prst="wedgeEllipseCallout">
            <a:avLst>
              <a:gd name="adj1" fmla="val -170706"/>
              <a:gd name="adj2" fmla="val -512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Let’s see what happens on clicking “Edit Facility Details”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29183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03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7544" y="592124"/>
            <a:ext cx="5400600" cy="13058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6372200" y="153484"/>
            <a:ext cx="3096344" cy="2202242"/>
          </a:xfrm>
          <a:prstGeom prst="wedgeEllipseCallout">
            <a:avLst>
              <a:gd name="adj1" fmla="val -67128"/>
              <a:gd name="adj2" fmla="val -1990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District Admin cannot change these Facility Details Directly; for that the District Admin needs to make a request to state admin [This part is covered in “Manage Health Facilities part 1” presentation]</a:t>
            </a:r>
          </a:p>
        </p:txBody>
      </p:sp>
      <p:sp>
        <p:nvSpPr>
          <p:cNvPr id="7" name="Rectangle 6"/>
          <p:cNvSpPr/>
          <p:nvPr/>
        </p:nvSpPr>
        <p:spPr>
          <a:xfrm>
            <a:off x="467544" y="2527229"/>
            <a:ext cx="5472608" cy="18722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7020272" y="2475634"/>
            <a:ext cx="2448272" cy="1744516"/>
          </a:xfrm>
          <a:prstGeom prst="wedgeEllipseCallout">
            <a:avLst>
              <a:gd name="adj1" fmla="val -96225"/>
              <a:gd name="adj2" fmla="val -19909"/>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We’ll talk about these data fields in in this presentation</a:t>
            </a:r>
          </a:p>
        </p:txBody>
      </p:sp>
      <p:sp>
        <p:nvSpPr>
          <p:cNvPr id="9" name="Rectangle 8"/>
          <p:cNvSpPr/>
          <p:nvPr/>
        </p:nvSpPr>
        <p:spPr>
          <a:xfrm>
            <a:off x="469525" y="1898000"/>
            <a:ext cx="1160780" cy="577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7704" y="1949595"/>
            <a:ext cx="4032448" cy="57763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7544" y="2527229"/>
            <a:ext cx="5472608" cy="13406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7078111" y="1654971"/>
            <a:ext cx="2448272" cy="1744516"/>
          </a:xfrm>
          <a:prstGeom prst="wedgeEllipseCallout">
            <a:avLst>
              <a:gd name="adj1" fmla="val -96225"/>
              <a:gd name="adj2" fmla="val 11541"/>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These data fields can be edited or updated by district user and user of that health facility as well</a:t>
            </a:r>
          </a:p>
        </p:txBody>
      </p:sp>
      <p:sp>
        <p:nvSpPr>
          <p:cNvPr id="10" name="Rectangle 9"/>
          <p:cNvSpPr/>
          <p:nvPr/>
        </p:nvSpPr>
        <p:spPr>
          <a:xfrm>
            <a:off x="1907704" y="1949595"/>
            <a:ext cx="4032448" cy="57763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9552" y="3939902"/>
            <a:ext cx="532859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6126937" y="3291830"/>
            <a:ext cx="3629639" cy="1851669"/>
          </a:xfrm>
          <a:prstGeom prst="wedgeEllipseCallout">
            <a:avLst>
              <a:gd name="adj1" fmla="val -57043"/>
              <a:gd name="adj2" fmla="val 6816"/>
            </a:avLst>
          </a:prstGeom>
          <a:solidFill>
            <a:schemeClr val="bg1"/>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data field [essential for mapping of Health Facility to Health Sub Centre/s or mapping of Health Sub Centre to Village/s] can be edited by district admin user only; health facility / health sub </a:t>
            </a:r>
            <a:r>
              <a:rPr lang="en-US" sz="1400" dirty="0" err="1">
                <a:solidFill>
                  <a:schemeClr val="tx1"/>
                </a:solidFill>
              </a:rPr>
              <a:t>centre</a:t>
            </a:r>
            <a:r>
              <a:rPr lang="en-US" sz="1400" dirty="0">
                <a:solidFill>
                  <a:schemeClr val="tx1"/>
                </a:solidFill>
              </a:rPr>
              <a:t> user cannot edit / update it</a:t>
            </a:r>
          </a:p>
        </p:txBody>
      </p:sp>
    </p:spTree>
    <p:extLst>
      <p:ext uri="{BB962C8B-B14F-4D97-AF65-F5344CB8AC3E}">
        <p14:creationId xmlns:p14="http://schemas.microsoft.com/office/powerpoint/2010/main" val="213600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2527229"/>
            <a:ext cx="3096344" cy="4765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6228184" y="1131590"/>
            <a:ext cx="3298199" cy="2376264"/>
          </a:xfrm>
          <a:prstGeom prst="wedgeEllipseCallout">
            <a:avLst>
              <a:gd name="adj1" fmla="val -61134"/>
              <a:gd name="adj2" fmla="val 3501"/>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These data fields are related to detailed address of the health facility; district user can edit/update the same; if not done by district user then the user of the health facility can also edit/update it; these data fields are not mandatory</a:t>
            </a:r>
          </a:p>
        </p:txBody>
      </p:sp>
      <p:sp>
        <p:nvSpPr>
          <p:cNvPr id="6" name="Rectangle 5"/>
          <p:cNvSpPr/>
          <p:nvPr/>
        </p:nvSpPr>
        <p:spPr>
          <a:xfrm>
            <a:off x="1907704" y="1949595"/>
            <a:ext cx="3528392" cy="47813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p:cNvSpPr/>
          <p:nvPr/>
        </p:nvSpPr>
        <p:spPr>
          <a:xfrm>
            <a:off x="5436096" y="1874289"/>
            <a:ext cx="360040" cy="1054203"/>
          </a:xfrm>
          <a:prstGeom prst="rightBrace">
            <a:avLst/>
          </a:prstGeom>
          <a:ln w="317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Callout 7"/>
          <p:cNvSpPr/>
          <p:nvPr/>
        </p:nvSpPr>
        <p:spPr>
          <a:xfrm>
            <a:off x="5292080" y="3162715"/>
            <a:ext cx="2448272" cy="1456484"/>
          </a:xfrm>
          <a:prstGeom prst="wedgeEllipseCallout">
            <a:avLst>
              <a:gd name="adj1" fmla="val -182856"/>
              <a:gd name="adj2" fmla="val -4596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Let’s see what happens on clicking “Validate Location In The Map”</a:t>
            </a:r>
          </a:p>
        </p:txBody>
      </p:sp>
      <p:pic>
        <p:nvPicPr>
          <p:cNvPr id="9" name="Picture 8"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3" y="316271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6948264" y="-62698"/>
            <a:ext cx="2448272" cy="1456484"/>
          </a:xfrm>
          <a:prstGeom prst="wedgeEllipseCallout">
            <a:avLst>
              <a:gd name="adj1" fmla="val -183888"/>
              <a:gd name="adj2" fmla="val -2614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You will see a new window with “Change Facility Location” heading</a:t>
            </a:r>
          </a:p>
        </p:txBody>
      </p:sp>
      <p:sp>
        <p:nvSpPr>
          <p:cNvPr id="7" name="Oval Callout 6"/>
          <p:cNvSpPr/>
          <p:nvPr/>
        </p:nvSpPr>
        <p:spPr>
          <a:xfrm>
            <a:off x="6695728" y="1563638"/>
            <a:ext cx="2448272" cy="3579862"/>
          </a:xfrm>
          <a:prstGeom prst="wedgeEllipseCallout">
            <a:avLst>
              <a:gd name="adj1" fmla="val -138191"/>
              <a:gd name="adj2" fmla="val -1795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This is the marker which indicates the current position of the health </a:t>
            </a:r>
            <a:r>
              <a:rPr lang="en-US" sz="1400" dirty="0" err="1">
                <a:solidFill>
                  <a:srgbClr val="002060"/>
                </a:solidFill>
              </a:rPr>
              <a:t>facilty</a:t>
            </a:r>
            <a:r>
              <a:rPr lang="en-US" sz="1400" dirty="0">
                <a:solidFill>
                  <a:srgbClr val="002060"/>
                </a:solidFill>
              </a:rPr>
              <a:t> and as one can see that the position is incorrect as it’s outside Karnataka state boundary; both district user and user of the health facility can change/update the location of the facility in the map </a:t>
            </a:r>
          </a:p>
        </p:txBody>
      </p:sp>
      <p:sp>
        <p:nvSpPr>
          <p:cNvPr id="8" name="Oval Callout 7"/>
          <p:cNvSpPr/>
          <p:nvPr/>
        </p:nvSpPr>
        <p:spPr>
          <a:xfrm>
            <a:off x="-396552" y="2931790"/>
            <a:ext cx="2664296" cy="1456484"/>
          </a:xfrm>
          <a:prstGeom prst="wedgeEllipseCallout">
            <a:avLst>
              <a:gd name="adj1" fmla="val 49052"/>
              <a:gd name="adj2" fmla="val -14875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With “+” and “-” buttons, one can </a:t>
            </a:r>
          </a:p>
          <a:p>
            <a:pPr algn="ctr"/>
            <a:r>
              <a:rPr lang="en-US" sz="1400" dirty="0">
                <a:solidFill>
                  <a:srgbClr val="002060"/>
                </a:solidFill>
              </a:rPr>
              <a:t>zoom in and zoom out respectively</a:t>
            </a:r>
          </a:p>
        </p:txBody>
      </p:sp>
    </p:spTree>
    <p:extLst>
      <p:ext uri="{BB962C8B-B14F-4D97-AF65-F5344CB8AC3E}">
        <p14:creationId xmlns:p14="http://schemas.microsoft.com/office/powerpoint/2010/main" val="38899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Callout 8"/>
          <p:cNvSpPr/>
          <p:nvPr/>
        </p:nvSpPr>
        <p:spPr>
          <a:xfrm>
            <a:off x="6407696" y="159482"/>
            <a:ext cx="2736304" cy="1548172"/>
          </a:xfrm>
          <a:prstGeom prst="wedgeEllipseCallout">
            <a:avLst>
              <a:gd name="adj1" fmla="val -116560"/>
              <a:gd name="adj2" fmla="val 11049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You can select the Marker and change/drag it’s position to more accurate geo-location of the Health facility or…</a:t>
            </a:r>
          </a:p>
        </p:txBody>
      </p:sp>
      <p:sp>
        <p:nvSpPr>
          <p:cNvPr id="10" name="Oval Callout 9"/>
          <p:cNvSpPr/>
          <p:nvPr/>
        </p:nvSpPr>
        <p:spPr>
          <a:xfrm>
            <a:off x="-299617" y="1995686"/>
            <a:ext cx="2736304" cy="2124236"/>
          </a:xfrm>
          <a:prstGeom prst="wedgeEllipseCallout">
            <a:avLst>
              <a:gd name="adj1" fmla="val 37553"/>
              <a:gd name="adj2" fmla="val -11138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Or you can simply type the name of landmark near to the health facility and this data field will offer you to select from the options given from Google search</a:t>
            </a:r>
          </a:p>
        </p:txBody>
      </p:sp>
      <p:sp>
        <p:nvSpPr>
          <p:cNvPr id="11" name="Oval Callout 10"/>
          <p:cNvSpPr/>
          <p:nvPr/>
        </p:nvSpPr>
        <p:spPr>
          <a:xfrm>
            <a:off x="971600" y="4515965"/>
            <a:ext cx="2816195" cy="644737"/>
          </a:xfrm>
          <a:prstGeom prst="wedgeEllipseCallout">
            <a:avLst>
              <a:gd name="adj1" fmla="val 2924"/>
              <a:gd name="adj2" fmla="val -53363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Let’s Click “+” to zoom in</a:t>
            </a:r>
          </a:p>
        </p:txBody>
      </p:sp>
      <p:sp>
        <p:nvSpPr>
          <p:cNvPr id="12" name="Oval Callout 11"/>
          <p:cNvSpPr/>
          <p:nvPr/>
        </p:nvSpPr>
        <p:spPr>
          <a:xfrm>
            <a:off x="6156176" y="2859782"/>
            <a:ext cx="2736304" cy="1062118"/>
          </a:xfrm>
          <a:prstGeom prst="wedgeEllipseCallout">
            <a:avLst>
              <a:gd name="adj1" fmla="val -119705"/>
              <a:gd name="adj2" fmla="val -149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Karnataka state border</a:t>
            </a:r>
          </a:p>
        </p:txBody>
      </p:sp>
    </p:spTree>
    <p:extLst>
      <p:ext uri="{BB962C8B-B14F-4D97-AF65-F5344CB8AC3E}">
        <p14:creationId xmlns:p14="http://schemas.microsoft.com/office/powerpoint/2010/main" val="13940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Administration menu is divided in 3 presentations</a:t>
            </a:r>
          </a:p>
        </p:txBody>
      </p:sp>
      <p:sp>
        <p:nvSpPr>
          <p:cNvPr id="3" name="Content Placeholder 2"/>
          <p:cNvSpPr>
            <a:spLocks noGrp="1"/>
          </p:cNvSpPr>
          <p:nvPr>
            <p:ph idx="1"/>
          </p:nvPr>
        </p:nvSpPr>
        <p:spPr>
          <a:xfrm>
            <a:off x="0" y="1200151"/>
            <a:ext cx="9144000" cy="3675855"/>
          </a:xfrm>
        </p:spPr>
        <p:txBody>
          <a:bodyPr>
            <a:normAutofit fontScale="70000" lnSpcReduction="20000"/>
          </a:bodyPr>
          <a:lstStyle/>
          <a:p>
            <a:r>
              <a:rPr lang="en-US" dirty="0">
                <a:solidFill>
                  <a:schemeClr val="bg1">
                    <a:lumMod val="65000"/>
                  </a:schemeClr>
                </a:solidFill>
              </a:rPr>
              <a:t>Presentation 1 (“Manage Health facilities” part 1) will focus on </a:t>
            </a:r>
          </a:p>
          <a:p>
            <a:pPr lvl="1"/>
            <a:r>
              <a:rPr lang="en-US" dirty="0">
                <a:solidFill>
                  <a:schemeClr val="bg1">
                    <a:lumMod val="65000"/>
                  </a:schemeClr>
                </a:solidFill>
              </a:rPr>
              <a:t>Request for New Health Facility</a:t>
            </a:r>
          </a:p>
          <a:p>
            <a:pPr lvl="1"/>
            <a:r>
              <a:rPr lang="en-US" dirty="0">
                <a:solidFill>
                  <a:schemeClr val="bg1">
                    <a:lumMod val="65000"/>
                  </a:schemeClr>
                </a:solidFill>
              </a:rPr>
              <a:t>Request for New RRT User</a:t>
            </a:r>
          </a:p>
          <a:p>
            <a:pPr lvl="1"/>
            <a:r>
              <a:rPr lang="en-US" dirty="0">
                <a:solidFill>
                  <a:schemeClr val="bg1">
                    <a:lumMod val="65000"/>
                  </a:schemeClr>
                </a:solidFill>
              </a:rPr>
              <a:t>Request for Update of Facility Details</a:t>
            </a:r>
          </a:p>
          <a:p>
            <a:pPr lvl="1"/>
            <a:r>
              <a:rPr lang="en-US" dirty="0">
                <a:solidFill>
                  <a:schemeClr val="bg1">
                    <a:lumMod val="65000"/>
                  </a:schemeClr>
                </a:solidFill>
              </a:rPr>
              <a:t>Health Facility Delete Request</a:t>
            </a:r>
          </a:p>
          <a:p>
            <a:r>
              <a:rPr lang="en-US" b="1" dirty="0">
                <a:solidFill>
                  <a:srgbClr val="0070C0"/>
                </a:solidFill>
              </a:rPr>
              <a:t>Presentation 2 (“Manage Health facilities” part 2) will focus on </a:t>
            </a:r>
          </a:p>
          <a:p>
            <a:pPr lvl="1"/>
            <a:r>
              <a:rPr lang="en-US" b="1" dirty="0">
                <a:solidFill>
                  <a:srgbClr val="0070C0"/>
                </a:solidFill>
              </a:rPr>
              <a:t>How to use “Actions” button to update  / edit various details in relation with Health Facility</a:t>
            </a:r>
          </a:p>
          <a:p>
            <a:r>
              <a:rPr lang="en-US" dirty="0">
                <a:solidFill>
                  <a:schemeClr val="bg1">
                    <a:lumMod val="65000"/>
                  </a:schemeClr>
                </a:solidFill>
              </a:rPr>
              <a:t>Presentation 3 (various reports under Administration menu) will focus on</a:t>
            </a:r>
          </a:p>
          <a:p>
            <a:pPr lvl="1"/>
            <a:r>
              <a:rPr lang="en-US" dirty="0">
                <a:solidFill>
                  <a:schemeClr val="bg1">
                    <a:lumMod val="65000"/>
                  </a:schemeClr>
                </a:solidFill>
              </a:rPr>
              <a:t>Staff Summary, Equipment Summary, Essential Medical Supplies Summary, Log in History, Usage Summary, Profile Update Status, Subcenter Village Mapping</a:t>
            </a:r>
          </a:p>
        </p:txBody>
      </p:sp>
    </p:spTree>
    <p:extLst>
      <p:ext uri="{BB962C8B-B14F-4D97-AF65-F5344CB8AC3E}">
        <p14:creationId xmlns:p14="http://schemas.microsoft.com/office/powerpoint/2010/main" val="1178995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380018" y="1347614"/>
            <a:ext cx="2736304" cy="1548172"/>
          </a:xfrm>
          <a:prstGeom prst="wedgeEllipseCallout">
            <a:avLst>
              <a:gd name="adj1" fmla="val -116560"/>
              <a:gd name="adj2" fmla="val -4924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Let’s drag the marker so that it comes within the border of Karnataka state</a:t>
            </a:r>
          </a:p>
        </p:txBody>
      </p:sp>
      <p:sp>
        <p:nvSpPr>
          <p:cNvPr id="4" name="Down Arrow 3"/>
          <p:cNvSpPr/>
          <p:nvPr/>
        </p:nvSpPr>
        <p:spPr>
          <a:xfrm rot="1297128">
            <a:off x="3681938" y="1401222"/>
            <a:ext cx="504056" cy="2684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74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660232" y="26512"/>
            <a:ext cx="2736304" cy="1548172"/>
          </a:xfrm>
          <a:prstGeom prst="wedgeEllipseCallout">
            <a:avLst>
              <a:gd name="adj1" fmla="val -95617"/>
              <a:gd name="adj2" fmla="val -3094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message comes when the marker of the facility is outside the sub district boundary. click </a:t>
            </a:r>
            <a:r>
              <a:rPr lang="en-US" sz="1400" dirty="0">
                <a:solidFill>
                  <a:schemeClr val="tx1"/>
                </a:solidFill>
              </a:rPr>
              <a:t>“OK”</a:t>
            </a:r>
          </a:p>
        </p:txBody>
      </p:sp>
      <p:sp>
        <p:nvSpPr>
          <p:cNvPr id="6" name="Oval Callout 5"/>
          <p:cNvSpPr/>
          <p:nvPr/>
        </p:nvSpPr>
        <p:spPr>
          <a:xfrm>
            <a:off x="6156176" y="2859782"/>
            <a:ext cx="2736304" cy="1062118"/>
          </a:xfrm>
          <a:prstGeom prst="wedgeEllipseCallout">
            <a:avLst>
              <a:gd name="adj1" fmla="val -101477"/>
              <a:gd name="adj2" fmla="val -2692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a:t>
            </a:r>
            <a:r>
              <a:rPr lang="en-US" sz="1400" dirty="0" err="1">
                <a:solidFill>
                  <a:srgbClr val="002060"/>
                </a:solidFill>
              </a:rPr>
              <a:t>Tumkuru</a:t>
            </a:r>
            <a:r>
              <a:rPr lang="en-US" sz="1400" dirty="0">
                <a:solidFill>
                  <a:srgbClr val="002060"/>
                </a:solidFill>
              </a:rPr>
              <a:t> district border</a:t>
            </a:r>
          </a:p>
        </p:txBody>
      </p:sp>
      <p:sp>
        <p:nvSpPr>
          <p:cNvPr id="7" name="Oval Callout 6"/>
          <p:cNvSpPr/>
          <p:nvPr/>
        </p:nvSpPr>
        <p:spPr>
          <a:xfrm>
            <a:off x="971600" y="4515965"/>
            <a:ext cx="2816195" cy="644737"/>
          </a:xfrm>
          <a:prstGeom prst="wedgeEllipseCallout">
            <a:avLst>
              <a:gd name="adj1" fmla="val 2924"/>
              <a:gd name="adj2" fmla="val -53363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Let’s Click “+” to zoom in further</a:t>
            </a:r>
          </a:p>
        </p:txBody>
      </p:sp>
    </p:spTree>
    <p:extLst>
      <p:ext uri="{BB962C8B-B14F-4D97-AF65-F5344CB8AC3E}">
        <p14:creationId xmlns:p14="http://schemas.microsoft.com/office/powerpoint/2010/main" val="301436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87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156176" y="2859782"/>
            <a:ext cx="2736304" cy="1062118"/>
          </a:xfrm>
          <a:prstGeom prst="wedgeEllipseCallout">
            <a:avLst>
              <a:gd name="adj1" fmla="val -62743"/>
              <a:gd name="adj2" fmla="val -1616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a:t>
            </a:r>
            <a:r>
              <a:rPr lang="en-US" sz="1400" dirty="0" err="1">
                <a:solidFill>
                  <a:srgbClr val="002060"/>
                </a:solidFill>
              </a:rPr>
              <a:t>Tumkuru</a:t>
            </a:r>
            <a:r>
              <a:rPr lang="en-US" sz="1400" dirty="0">
                <a:solidFill>
                  <a:srgbClr val="002060"/>
                </a:solidFill>
              </a:rPr>
              <a:t> district border</a:t>
            </a:r>
          </a:p>
        </p:txBody>
      </p:sp>
      <p:sp>
        <p:nvSpPr>
          <p:cNvPr id="6" name="Oval Callout 5"/>
          <p:cNvSpPr/>
          <p:nvPr/>
        </p:nvSpPr>
        <p:spPr>
          <a:xfrm>
            <a:off x="7006901" y="4081382"/>
            <a:ext cx="2160240" cy="1062118"/>
          </a:xfrm>
          <a:prstGeom prst="wedgeEllipseCallout">
            <a:avLst>
              <a:gd name="adj1" fmla="val -215756"/>
              <a:gd name="adj2" fmla="val -6985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a:t>
            </a:r>
            <a:r>
              <a:rPr lang="en-US" sz="1400" dirty="0" err="1">
                <a:solidFill>
                  <a:srgbClr val="002060"/>
                </a:solidFill>
              </a:rPr>
              <a:t>Tiptur</a:t>
            </a:r>
            <a:r>
              <a:rPr lang="en-US" sz="1400" dirty="0">
                <a:solidFill>
                  <a:srgbClr val="002060"/>
                </a:solidFill>
              </a:rPr>
              <a:t> </a:t>
            </a:r>
          </a:p>
          <a:p>
            <a:pPr algn="ctr"/>
            <a:r>
              <a:rPr lang="en-US" sz="1400" dirty="0">
                <a:solidFill>
                  <a:srgbClr val="002060"/>
                </a:solidFill>
              </a:rPr>
              <a:t>Sub</a:t>
            </a:r>
            <a:r>
              <a:rPr lang="en-US" sz="1400" dirty="0">
                <a:solidFill>
                  <a:schemeClr val="tx1"/>
                </a:solidFill>
              </a:rPr>
              <a:t>-</a:t>
            </a:r>
            <a:r>
              <a:rPr lang="en-US" sz="1400" dirty="0">
                <a:solidFill>
                  <a:srgbClr val="002060"/>
                </a:solidFill>
              </a:rPr>
              <a:t>District border</a:t>
            </a:r>
          </a:p>
        </p:txBody>
      </p:sp>
      <p:sp>
        <p:nvSpPr>
          <p:cNvPr id="7" name="Oval Callout 6"/>
          <p:cNvSpPr/>
          <p:nvPr/>
        </p:nvSpPr>
        <p:spPr>
          <a:xfrm>
            <a:off x="6380018" y="1347614"/>
            <a:ext cx="2736304" cy="1548172"/>
          </a:xfrm>
          <a:prstGeom prst="wedgeEllipseCallout">
            <a:avLst>
              <a:gd name="adj1" fmla="val -145653"/>
              <a:gd name="adj2" fmla="val -4507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Let’s drag the marker inside the Sub District boundary of </a:t>
            </a:r>
            <a:r>
              <a:rPr lang="en-US" sz="1400" dirty="0" err="1">
                <a:solidFill>
                  <a:srgbClr val="002060"/>
                </a:solidFill>
              </a:rPr>
              <a:t>Tiptur</a:t>
            </a:r>
            <a:endParaRPr lang="en-US" sz="1400" dirty="0">
              <a:solidFill>
                <a:srgbClr val="002060"/>
              </a:solidFill>
            </a:endParaRPr>
          </a:p>
        </p:txBody>
      </p:sp>
      <p:sp>
        <p:nvSpPr>
          <p:cNvPr id="8" name="Down Arrow 7"/>
          <p:cNvSpPr/>
          <p:nvPr/>
        </p:nvSpPr>
        <p:spPr>
          <a:xfrm rot="281387">
            <a:off x="3380250" y="1603197"/>
            <a:ext cx="376580" cy="1801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62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2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2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380018" y="987574"/>
            <a:ext cx="3088526" cy="2376264"/>
          </a:xfrm>
          <a:prstGeom prst="wedgeEllipseCallout">
            <a:avLst>
              <a:gd name="adj1" fmla="val -90057"/>
              <a:gd name="adj2" fmla="val -5493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the user should know the geo location of the health facility inside the sub district to drag the marker to the position of the health facility otherwise user can type the famous landmark in “Geo Address”</a:t>
            </a:r>
          </a:p>
        </p:txBody>
      </p:sp>
    </p:spTree>
    <p:extLst>
      <p:ext uri="{BB962C8B-B14F-4D97-AF65-F5344CB8AC3E}">
        <p14:creationId xmlns:p14="http://schemas.microsoft.com/office/powerpoint/2010/main" val="26887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304712" y="987574"/>
            <a:ext cx="3376558" cy="2376264"/>
          </a:xfrm>
          <a:prstGeom prst="wedgeEllipseCallout">
            <a:avLst>
              <a:gd name="adj1" fmla="val -63503"/>
              <a:gd name="adj2" fmla="val -4539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Sri </a:t>
            </a:r>
            <a:r>
              <a:rPr lang="en-US" sz="1400" dirty="0" err="1">
                <a:solidFill>
                  <a:schemeClr val="tx1"/>
                </a:solidFill>
              </a:rPr>
              <a:t>Siddarameshware</a:t>
            </a:r>
            <a:r>
              <a:rPr lang="en-US" sz="1400" dirty="0">
                <a:solidFill>
                  <a:schemeClr val="tx1"/>
                </a:solidFill>
              </a:rPr>
              <a:t> Temple is famous in </a:t>
            </a:r>
            <a:r>
              <a:rPr lang="en-US" sz="1400" dirty="0" err="1">
                <a:solidFill>
                  <a:schemeClr val="tx1"/>
                </a:solidFill>
              </a:rPr>
              <a:t>Siddaramadevara</a:t>
            </a:r>
            <a:r>
              <a:rPr lang="en-US" sz="1400" dirty="0">
                <a:solidFill>
                  <a:schemeClr val="tx1"/>
                </a:solidFill>
              </a:rPr>
              <a:t> </a:t>
            </a:r>
            <a:r>
              <a:rPr lang="en-US" sz="1400" dirty="0" err="1">
                <a:solidFill>
                  <a:schemeClr val="tx1"/>
                </a:solidFill>
              </a:rPr>
              <a:t>palya</a:t>
            </a:r>
            <a:r>
              <a:rPr lang="en-US" sz="1400" dirty="0">
                <a:solidFill>
                  <a:schemeClr val="tx1"/>
                </a:solidFill>
              </a:rPr>
              <a:t> village so typed the same in Geo Address; immediately the best option will be given just like that given in Google search; click on the best available option</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289662"/>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304712" y="987574"/>
            <a:ext cx="3376558" cy="1188132"/>
          </a:xfrm>
          <a:prstGeom prst="wedgeEllipseCallout">
            <a:avLst>
              <a:gd name="adj1" fmla="val -100461"/>
              <a:gd name="adj2" fmla="val 11124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marker automatically came on that temple location as per the google information</a:t>
            </a:r>
          </a:p>
        </p:txBody>
      </p:sp>
      <p:sp>
        <p:nvSpPr>
          <p:cNvPr id="6" name="Oval Callout 5"/>
          <p:cNvSpPr/>
          <p:nvPr/>
        </p:nvSpPr>
        <p:spPr>
          <a:xfrm>
            <a:off x="6304712" y="2733705"/>
            <a:ext cx="3376558" cy="2376264"/>
          </a:xfrm>
          <a:prstGeom prst="wedgeEllipseCallout">
            <a:avLst>
              <a:gd name="adj1" fmla="val -88991"/>
              <a:gd name="adj2" fmla="val -3407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suppose that the </a:t>
            </a:r>
            <a:r>
              <a:rPr lang="en-US" sz="1400" dirty="0" err="1">
                <a:solidFill>
                  <a:schemeClr val="tx1"/>
                </a:solidFill>
              </a:rPr>
              <a:t>Siddaramadevara</a:t>
            </a:r>
            <a:r>
              <a:rPr lang="en-US" sz="1400" dirty="0">
                <a:solidFill>
                  <a:schemeClr val="tx1"/>
                </a:solidFill>
              </a:rPr>
              <a:t> </a:t>
            </a:r>
            <a:r>
              <a:rPr lang="en-US" sz="1400" dirty="0" err="1">
                <a:solidFill>
                  <a:schemeClr val="tx1"/>
                </a:solidFill>
              </a:rPr>
              <a:t>palya</a:t>
            </a:r>
            <a:r>
              <a:rPr lang="en-US" sz="1400" dirty="0">
                <a:solidFill>
                  <a:schemeClr val="tx1"/>
                </a:solidFill>
              </a:rPr>
              <a:t> Primary Health Centre is located opposite to the temple. So one has to drag the marker from the temple to approximate location on the side opposite to the temple</a:t>
            </a:r>
          </a:p>
        </p:txBody>
      </p:sp>
      <p:sp>
        <p:nvSpPr>
          <p:cNvPr id="12" name="Right Arrow 11"/>
          <p:cNvSpPr/>
          <p:nvPr/>
        </p:nvSpPr>
        <p:spPr>
          <a:xfrm rot="792878">
            <a:off x="4571779" y="2910082"/>
            <a:ext cx="324036" cy="168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9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9" fill="hold" grpId="0" nodeType="afterEffect">
                                  <p:stCondLst>
                                    <p:cond delay="3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6588224" y="2563588"/>
            <a:ext cx="2448272" cy="1456484"/>
          </a:xfrm>
          <a:prstGeom prst="wedgeEllipseCallout">
            <a:avLst>
              <a:gd name="adj1" fmla="val -73090"/>
              <a:gd name="adj2" fmla="val 8714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Now click on “Update” to save the changes made for location of the facility</a:t>
            </a:r>
          </a:p>
        </p:txBody>
      </p:sp>
      <p:pic>
        <p:nvPicPr>
          <p:cNvPr id="8" name="Picture 7" descr="D:\IHIP Coordinator\Study Material IHIP\Gujarat State Training IHIP 3-4 Apr 2019\b0b6dd8e-clickgif_01v01v01v01v0000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654126"/>
            <a:ext cx="470049" cy="470049"/>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rot="792878">
            <a:off x="3630985" y="2628510"/>
            <a:ext cx="1632557" cy="191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6740624" y="1119777"/>
            <a:ext cx="2448272" cy="1456484"/>
          </a:xfrm>
          <a:prstGeom prst="wedgeEllipseCallout">
            <a:avLst>
              <a:gd name="adj1" fmla="val -102375"/>
              <a:gd name="adj2" fmla="val 6431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Marker put on the location of the health facility (it might be approximate)</a:t>
            </a:r>
          </a:p>
        </p:txBody>
      </p:sp>
    </p:spTree>
    <p:extLst>
      <p:ext uri="{BB962C8B-B14F-4D97-AF65-F5344CB8AC3E}">
        <p14:creationId xmlns:p14="http://schemas.microsoft.com/office/powerpoint/2010/main" val="51896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1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2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0" y="2715766"/>
            <a:ext cx="2448272" cy="1456484"/>
          </a:xfrm>
          <a:prstGeom prst="wedgeEllipseCallout">
            <a:avLst>
              <a:gd name="adj1" fmla="val 84794"/>
              <a:gd name="adj2" fmla="val 9213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You will receive this message on “successful Update” of the location </a:t>
            </a:r>
          </a:p>
        </p:txBody>
      </p:sp>
      <p:sp>
        <p:nvSpPr>
          <p:cNvPr id="8" name="Oval Callout 7"/>
          <p:cNvSpPr/>
          <p:nvPr/>
        </p:nvSpPr>
        <p:spPr>
          <a:xfrm>
            <a:off x="-250830" y="1491630"/>
            <a:ext cx="1476672" cy="880420"/>
          </a:xfrm>
          <a:prstGeom prst="wedgeEllipseCallout">
            <a:avLst>
              <a:gd name="adj1" fmla="val 120491"/>
              <a:gd name="adj2" fmla="val -3749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Click on “</a:t>
            </a:r>
            <a:r>
              <a:rPr lang="en-US" sz="1400" dirty="0">
                <a:solidFill>
                  <a:schemeClr val="tx1"/>
                </a:solidFill>
              </a:rPr>
              <a:t>-</a:t>
            </a:r>
            <a:r>
              <a:rPr lang="en-US" sz="1400" dirty="0">
                <a:solidFill>
                  <a:srgbClr val="002060"/>
                </a:solidFill>
              </a:rPr>
              <a:t>” to zoom out</a:t>
            </a:r>
          </a:p>
        </p:txBody>
      </p:sp>
    </p:spTree>
    <p:extLst>
      <p:ext uri="{BB962C8B-B14F-4D97-AF65-F5344CB8AC3E}">
        <p14:creationId xmlns:p14="http://schemas.microsoft.com/office/powerpoint/2010/main" val="4505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87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0" y="1059582"/>
            <a:ext cx="2448272" cy="3112668"/>
          </a:xfrm>
          <a:prstGeom prst="wedgeEllipseCallout">
            <a:avLst>
              <a:gd name="adj1" fmla="val 83945"/>
              <a:gd name="adj2" fmla="val 1632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This is how the location marker of the health facility will look on zooming out; one can see borders of Karnataka state, </a:t>
            </a:r>
            <a:r>
              <a:rPr lang="en-US" sz="1400" dirty="0" err="1">
                <a:solidFill>
                  <a:schemeClr val="tx1"/>
                </a:solidFill>
              </a:rPr>
              <a:t>Tumkuru</a:t>
            </a:r>
            <a:r>
              <a:rPr lang="en-US" sz="1400" dirty="0">
                <a:solidFill>
                  <a:schemeClr val="tx1"/>
                </a:solidFill>
              </a:rPr>
              <a:t> district and </a:t>
            </a:r>
            <a:r>
              <a:rPr lang="en-US" sz="1400" dirty="0" err="1">
                <a:solidFill>
                  <a:schemeClr val="tx1"/>
                </a:solidFill>
              </a:rPr>
              <a:t>Tiptur</a:t>
            </a:r>
            <a:r>
              <a:rPr lang="en-US" sz="1400" dirty="0">
                <a:solidFill>
                  <a:schemeClr val="tx1"/>
                </a:solidFill>
              </a:rPr>
              <a:t> sub district</a:t>
            </a:r>
          </a:p>
        </p:txBody>
      </p:sp>
      <p:sp>
        <p:nvSpPr>
          <p:cNvPr id="6" name="Oval Callout 5"/>
          <p:cNvSpPr/>
          <p:nvPr/>
        </p:nvSpPr>
        <p:spPr>
          <a:xfrm>
            <a:off x="6588224" y="2563588"/>
            <a:ext cx="2448272" cy="1456484"/>
          </a:xfrm>
          <a:prstGeom prst="wedgeEllipseCallout">
            <a:avLst>
              <a:gd name="adj1" fmla="val -45927"/>
              <a:gd name="adj2" fmla="val 9356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Now click on “Close” to close this window</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67345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60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652120" y="699542"/>
            <a:ext cx="3384376" cy="2448272"/>
          </a:xfrm>
          <a:prstGeom prst="wedgeEllipseCallout">
            <a:avLst>
              <a:gd name="adj1" fmla="val -143011"/>
              <a:gd name="adj2" fmla="val 61425"/>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These 2 data fields are mandatory and they are the Name and Mobile number of the In Charge of the health facility; the 10 digit mobile number typed here will receive the SMS/</a:t>
            </a:r>
            <a:r>
              <a:rPr lang="en-US" sz="1400" dirty="0" err="1">
                <a:solidFill>
                  <a:schemeClr val="tx1"/>
                </a:solidFill>
              </a:rPr>
              <a:t>es</a:t>
            </a:r>
            <a:r>
              <a:rPr lang="en-US" sz="1400" dirty="0">
                <a:solidFill>
                  <a:schemeClr val="tx1"/>
                </a:solidFill>
              </a:rPr>
              <a:t> in case of “</a:t>
            </a:r>
            <a:r>
              <a:rPr lang="en-US" sz="1400" b="1" dirty="0">
                <a:solidFill>
                  <a:schemeClr val="tx1"/>
                </a:solidFill>
              </a:rPr>
              <a:t>Health Condition Alerts</a:t>
            </a:r>
            <a:r>
              <a:rPr lang="en-US" sz="1400" dirty="0">
                <a:solidFill>
                  <a:schemeClr val="tx1"/>
                </a:solidFill>
              </a:rPr>
              <a:t>” so these data fields are crucial</a:t>
            </a:r>
          </a:p>
        </p:txBody>
      </p:sp>
      <p:sp>
        <p:nvSpPr>
          <p:cNvPr id="5" name="Rectangle 4"/>
          <p:cNvSpPr/>
          <p:nvPr/>
        </p:nvSpPr>
        <p:spPr>
          <a:xfrm>
            <a:off x="518036" y="3452494"/>
            <a:ext cx="2541796" cy="415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39376" y="3483667"/>
            <a:ext cx="2541796" cy="415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6336196" y="3331216"/>
            <a:ext cx="2807804" cy="1904830"/>
          </a:xfrm>
          <a:prstGeom prst="wedgeEllipseCallout">
            <a:avLst>
              <a:gd name="adj1" fmla="val -72033"/>
              <a:gd name="adj2" fmla="val -34800"/>
            </a:avLst>
          </a:prstGeom>
          <a:solidFill>
            <a:schemeClr val="bg1"/>
          </a:solid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landline number and email ID of the health facility should be filled in; although they are not mandatory but better they should be filled in</a:t>
            </a:r>
          </a:p>
        </p:txBody>
      </p:sp>
    </p:spTree>
    <p:extLst>
      <p:ext uri="{BB962C8B-B14F-4D97-AF65-F5344CB8AC3E}">
        <p14:creationId xmlns:p14="http://schemas.microsoft.com/office/powerpoint/2010/main" val="210317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“Manage Health facilities” part 2</a:t>
            </a:r>
          </a:p>
        </p:txBody>
      </p:sp>
      <p:sp>
        <p:nvSpPr>
          <p:cNvPr id="5" name="Subtitle 4"/>
          <p:cNvSpPr>
            <a:spLocks noGrp="1"/>
          </p:cNvSpPr>
          <p:nvPr>
            <p:ph type="subTitle" idx="1"/>
          </p:nvPr>
        </p:nvSpPr>
        <p:spPr>
          <a:xfrm>
            <a:off x="1371600" y="2914650"/>
            <a:ext cx="6400800" cy="1601316"/>
          </a:xfrm>
        </p:spPr>
        <p:txBody>
          <a:bodyPr>
            <a:normAutofit fontScale="85000" lnSpcReduction="20000"/>
          </a:bodyPr>
          <a:lstStyle/>
          <a:p>
            <a:r>
              <a:rPr lang="en-US" dirty="0"/>
              <a:t>This part is basically for </a:t>
            </a:r>
          </a:p>
          <a:p>
            <a:r>
              <a:rPr lang="en-US" dirty="0"/>
              <a:t>“District Admin” user and the users of individual accounts (especially S form users and P form users)</a:t>
            </a:r>
          </a:p>
        </p:txBody>
      </p:sp>
    </p:spTree>
    <p:extLst>
      <p:ext uri="{BB962C8B-B14F-4D97-AF65-F5344CB8AC3E}">
        <p14:creationId xmlns:p14="http://schemas.microsoft.com/office/powerpoint/2010/main" val="4229112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3412"/>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7092280" y="2067694"/>
            <a:ext cx="1692188" cy="1224136"/>
          </a:xfrm>
          <a:prstGeom prst="wedgeEllipseCallout">
            <a:avLst>
              <a:gd name="adj1" fmla="val -139019"/>
              <a:gd name="adj2" fmla="val 61849"/>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Suppose we have updated these data fields</a:t>
            </a:r>
          </a:p>
        </p:txBody>
      </p:sp>
      <p:sp>
        <p:nvSpPr>
          <p:cNvPr id="6" name="Rectangle 5"/>
          <p:cNvSpPr/>
          <p:nvPr/>
        </p:nvSpPr>
        <p:spPr>
          <a:xfrm>
            <a:off x="518036" y="3452494"/>
            <a:ext cx="5422116" cy="415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5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3412"/>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868144" y="2062499"/>
            <a:ext cx="3168352" cy="1224136"/>
          </a:xfrm>
          <a:prstGeom prst="wedgeEllipseCallout">
            <a:avLst>
              <a:gd name="adj1" fmla="val -141643"/>
              <a:gd name="adj2" fmla="val 114477"/>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you can see that the “Sub-centers covered” field is blank; it means that this PHC is not mapped with its Health Sub-Centers</a:t>
            </a:r>
          </a:p>
        </p:txBody>
      </p:sp>
      <p:sp>
        <p:nvSpPr>
          <p:cNvPr id="7" name="Oval Callout 6"/>
          <p:cNvSpPr/>
          <p:nvPr/>
        </p:nvSpPr>
        <p:spPr>
          <a:xfrm>
            <a:off x="6804248" y="3291830"/>
            <a:ext cx="1692188" cy="1224136"/>
          </a:xfrm>
          <a:prstGeom prst="wedgeEllipseCallout">
            <a:avLst>
              <a:gd name="adj1" fmla="val -115071"/>
              <a:gd name="adj2" fmla="val 23651"/>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click here to map the Health Sub Centers with this PHC</a:t>
            </a:r>
          </a:p>
        </p:txBody>
      </p:sp>
      <p:pic>
        <p:nvPicPr>
          <p:cNvPr id="8" name="Picture 7"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103" y="411865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5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4088"/>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861976" y="1059582"/>
            <a:ext cx="3168352" cy="2160240"/>
          </a:xfrm>
          <a:prstGeom prst="wedgeEllipseCallout">
            <a:avLst>
              <a:gd name="adj1" fmla="val -112783"/>
              <a:gd name="adj2" fmla="val 88163"/>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will get the list of all the Health Sub Centers of the </a:t>
            </a:r>
            <a:r>
              <a:rPr lang="en-US" sz="1400" dirty="0" err="1">
                <a:solidFill>
                  <a:schemeClr val="tx1"/>
                </a:solidFill>
              </a:rPr>
              <a:t>Tiptur</a:t>
            </a:r>
            <a:r>
              <a:rPr lang="en-US" sz="1400" dirty="0">
                <a:solidFill>
                  <a:schemeClr val="tx1"/>
                </a:solidFill>
              </a:rPr>
              <a:t> Sub District; from this district user needs to select the Health Sub Centers which are under this PHC</a:t>
            </a:r>
          </a:p>
        </p:txBody>
      </p:sp>
    </p:spTree>
    <p:extLst>
      <p:ext uri="{BB962C8B-B14F-4D97-AF65-F5344CB8AC3E}">
        <p14:creationId xmlns:p14="http://schemas.microsoft.com/office/powerpoint/2010/main" val="100592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863092" y="2715766"/>
            <a:ext cx="3168352" cy="2160240"/>
          </a:xfrm>
          <a:prstGeom prst="wedgeEllipseCallout">
            <a:avLst>
              <a:gd name="adj1" fmla="val -112783"/>
              <a:gd name="adj2" fmla="val -26797"/>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you check √ in check box of the Health Sub Centers, you will see the same Health Sub Centers in the data field of “Sub-centers Covered”</a:t>
            </a:r>
          </a:p>
        </p:txBody>
      </p:sp>
      <p:sp>
        <p:nvSpPr>
          <p:cNvPr id="6" name="Oval Callout 5"/>
          <p:cNvSpPr/>
          <p:nvPr/>
        </p:nvSpPr>
        <p:spPr>
          <a:xfrm>
            <a:off x="6601174" y="267494"/>
            <a:ext cx="2542826" cy="1224136"/>
          </a:xfrm>
          <a:prstGeom prst="wedgeEllipseCallout">
            <a:avLst>
              <a:gd name="adj1" fmla="val -85831"/>
              <a:gd name="adj2" fmla="val 110232"/>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Once all the Health Sub Centers are selected then click here</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840" y="222283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6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940152" y="3742878"/>
            <a:ext cx="2542826" cy="1224136"/>
          </a:xfrm>
          <a:prstGeom prst="wedgeEllipseCallout">
            <a:avLst>
              <a:gd name="adj1" fmla="val -247651"/>
              <a:gd name="adj2" fmla="val 14313"/>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“Update” button to update the changes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49696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87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131840" y="411510"/>
            <a:ext cx="2542826" cy="1224136"/>
          </a:xfrm>
          <a:prstGeom prst="wedgeEllipseCallout">
            <a:avLst>
              <a:gd name="adj1" fmla="val -113392"/>
              <a:gd name="adj2" fmla="val 279243"/>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you can see that the “Sub-centers covered” data field is </a:t>
            </a:r>
            <a:r>
              <a:rPr lang="en-US" sz="1400" u="sng" dirty="0">
                <a:solidFill>
                  <a:schemeClr val="tx1"/>
                </a:solidFill>
              </a:rPr>
              <a:t>“locked” for the health facility user</a:t>
            </a:r>
          </a:p>
        </p:txBody>
      </p:sp>
      <p:sp>
        <p:nvSpPr>
          <p:cNvPr id="6" name="Oval Callout 5"/>
          <p:cNvSpPr/>
          <p:nvPr/>
        </p:nvSpPr>
        <p:spPr>
          <a:xfrm>
            <a:off x="6084168" y="1655316"/>
            <a:ext cx="3059832" cy="3364706"/>
          </a:xfrm>
          <a:prstGeom prst="wedgeEllipseCallout">
            <a:avLst>
              <a:gd name="adj1" fmla="val -162563"/>
              <a:gd name="adj2" fmla="val 35507"/>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solidFill>
              </a:rPr>
              <a:t>Health Facility users cannot Change/edit/update Health Facility Mapping</a:t>
            </a:r>
            <a:r>
              <a:rPr lang="en-US" sz="1400" dirty="0">
                <a:solidFill>
                  <a:schemeClr val="tx1"/>
                </a:solidFill>
              </a:rPr>
              <a:t>; if they find any discrepancy, they need to report to District Surveillance Unit and then district admin user would make the necessary changes suggested by the health facility user using “Manage Health Facilities” under “Administration” menu</a:t>
            </a:r>
          </a:p>
        </p:txBody>
      </p:sp>
      <p:sp>
        <p:nvSpPr>
          <p:cNvPr id="7" name="Rectangle 6">
            <a:extLst>
              <a:ext uri="{FF2B5EF4-FFF2-40B4-BE49-F238E27FC236}">
                <a16:creationId xmlns:a16="http://schemas.microsoft.com/office/drawing/2014/main" id="{BE4517D1-8855-476F-9FAE-5914F9E105B4}"/>
              </a:ext>
            </a:extLst>
          </p:cNvPr>
          <p:cNvSpPr/>
          <p:nvPr/>
        </p:nvSpPr>
        <p:spPr>
          <a:xfrm>
            <a:off x="7596336" y="26669"/>
            <a:ext cx="752970" cy="415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7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693892" y="2013894"/>
            <a:ext cx="2448272" cy="1456484"/>
          </a:xfrm>
          <a:prstGeom prst="wedgeEllipseCallout">
            <a:avLst>
              <a:gd name="adj1" fmla="val -268649"/>
              <a:gd name="adj2" fmla="val 11933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Again click on “Actions” for “</a:t>
            </a:r>
            <a:r>
              <a:rPr lang="en-US" sz="1400" dirty="0" err="1">
                <a:solidFill>
                  <a:schemeClr val="tx1"/>
                </a:solidFill>
              </a:rPr>
              <a:t>S.R.D.Palya</a:t>
            </a:r>
            <a:r>
              <a:rPr lang="en-US" sz="1400" dirty="0">
                <a:solidFill>
                  <a:schemeClr val="tx1"/>
                </a:solidFill>
              </a:rPr>
              <a:t>” PHC for demonstration of other sub menus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19" y="4371950"/>
            <a:ext cx="470049" cy="4700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99656" y="845299"/>
            <a:ext cx="5976664" cy="646331"/>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Now </a:t>
            </a:r>
            <a:r>
              <a:rPr lang="en-US" dirty="0"/>
              <a:t>Let’s go back to the “Manage Health Facilities” page with list of PHCs under </a:t>
            </a:r>
            <a:r>
              <a:rPr lang="en-US" dirty="0" err="1"/>
              <a:t>Tiptur</a:t>
            </a:r>
            <a:r>
              <a:rPr lang="en-US" dirty="0"/>
              <a:t> sub District of </a:t>
            </a:r>
            <a:r>
              <a:rPr lang="en-US" dirty="0" err="1"/>
              <a:t>Tumkuru</a:t>
            </a:r>
            <a:r>
              <a:rPr lang="en-US" dirty="0"/>
              <a:t> district</a:t>
            </a:r>
            <a:endParaRPr lang="en-US" dirty="0">
              <a:solidFill>
                <a:srgbClr val="002060"/>
              </a:solidFill>
            </a:endParaRPr>
          </a:p>
        </p:txBody>
      </p:sp>
    </p:spTree>
    <p:extLst>
      <p:ext uri="{BB962C8B-B14F-4D97-AF65-F5344CB8AC3E}">
        <p14:creationId xmlns:p14="http://schemas.microsoft.com/office/powerpoint/2010/main" val="11992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1015"/>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419872" y="3501791"/>
            <a:ext cx="3131840" cy="901622"/>
          </a:xfrm>
          <a:prstGeom prst="wedgeEllipseCallout">
            <a:avLst>
              <a:gd name="adj1" fmla="val -80640"/>
              <a:gd name="adj2" fmla="val -4260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Now click on </a:t>
            </a:r>
          </a:p>
          <a:p>
            <a:pPr algn="ctr"/>
            <a:r>
              <a:rPr lang="en-US" sz="1400" dirty="0">
                <a:solidFill>
                  <a:srgbClr val="002060"/>
                </a:solidFill>
              </a:rPr>
              <a:t>“Essential Medicines List”</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335" y="348255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7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9" y="14584"/>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652120" y="2211710"/>
            <a:ext cx="3923928" cy="3076674"/>
          </a:xfrm>
          <a:prstGeom prst="wedgeEllipseCallout">
            <a:avLst>
              <a:gd name="adj1" fmla="val -101776"/>
              <a:gd name="adj2" fmla="val -76586"/>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first log in, you might not see any medicine in the list so you need to select the type of Medicines group/s from “Essential Medicines List” followed by selecting the name/s of the Medicines from “Item Description”; then select the “Unit” of the medicines and then current “Quantity” and then click on “Save” to save; in this way you can add each Medicinal item at the health facility with their quantity</a:t>
            </a:r>
          </a:p>
        </p:txBody>
      </p:sp>
      <p:sp>
        <p:nvSpPr>
          <p:cNvPr id="4" name="Rectangle 3"/>
          <p:cNvSpPr/>
          <p:nvPr/>
        </p:nvSpPr>
        <p:spPr>
          <a:xfrm>
            <a:off x="827584" y="771550"/>
            <a:ext cx="619268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66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6823"/>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83568" y="3826545"/>
            <a:ext cx="6624736" cy="1300981"/>
          </a:xfrm>
          <a:prstGeom prst="wedgeEllipseCallout">
            <a:avLst>
              <a:gd name="adj1" fmla="val 51947"/>
              <a:gd name="adj2" fmla="val -74853"/>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the list would look like; once all the “Essential Medicines” are in this list, the user has to just edit the Quantity on regular basis using “Edit” button for each Medicine</a:t>
            </a:r>
          </a:p>
        </p:txBody>
      </p:sp>
    </p:spTree>
    <p:extLst>
      <p:ext uri="{BB962C8B-B14F-4D97-AF65-F5344CB8AC3E}">
        <p14:creationId xmlns:p14="http://schemas.microsoft.com/office/powerpoint/2010/main" val="1600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200150"/>
            <a:ext cx="8229600" cy="3675855"/>
          </a:xfrm>
        </p:spPr>
        <p:txBody>
          <a:bodyPr>
            <a:normAutofit fontScale="77500" lnSpcReduction="20000"/>
          </a:bodyPr>
          <a:lstStyle/>
          <a:p>
            <a:pPr marL="514350" indent="-514350">
              <a:buFont typeface="+mj-lt"/>
              <a:buAutoNum type="arabicPeriod"/>
            </a:pPr>
            <a:r>
              <a:rPr lang="en-US" dirty="0"/>
              <a:t>How to cross check details of the each of the health facilities and edit/update the same</a:t>
            </a:r>
          </a:p>
          <a:p>
            <a:pPr marL="514350" indent="-514350">
              <a:buFont typeface="+mj-lt"/>
              <a:buAutoNum type="arabicPeriod"/>
            </a:pPr>
            <a:r>
              <a:rPr lang="en-US" dirty="0"/>
              <a:t>How to update Essential Medicines List</a:t>
            </a:r>
          </a:p>
          <a:p>
            <a:pPr marL="514350" indent="-514350">
              <a:buFont typeface="+mj-lt"/>
              <a:buAutoNum type="arabicPeriod"/>
            </a:pPr>
            <a:r>
              <a:rPr lang="en-US" dirty="0"/>
              <a:t>How to update Emergency Medicines List</a:t>
            </a:r>
          </a:p>
          <a:p>
            <a:pPr marL="514350" indent="-514350">
              <a:buFont typeface="+mj-lt"/>
              <a:buAutoNum type="arabicPeriod"/>
            </a:pPr>
            <a:r>
              <a:rPr lang="en-US" dirty="0"/>
              <a:t>How to update Supplies/Equipment</a:t>
            </a:r>
          </a:p>
          <a:p>
            <a:pPr marL="514350" indent="-514350">
              <a:buFont typeface="+mj-lt"/>
              <a:buAutoNum type="arabicPeriod"/>
            </a:pPr>
            <a:r>
              <a:rPr lang="en-US" dirty="0"/>
              <a:t>How to update Health Workforce details</a:t>
            </a:r>
          </a:p>
          <a:p>
            <a:pPr marL="514350" indent="-514350">
              <a:buFont typeface="+mj-lt"/>
              <a:buAutoNum type="arabicPeriod"/>
            </a:pPr>
            <a:endParaRPr lang="en-US" dirty="0"/>
          </a:p>
          <a:p>
            <a:pPr marL="0" indent="0">
              <a:buNone/>
            </a:pPr>
            <a:r>
              <a:rPr lang="en-US" dirty="0"/>
              <a:t>And how to cross check each user ID and password when received from the State Surveillance Unit (this objective is concerned by district admin user only)</a:t>
            </a:r>
          </a:p>
          <a:p>
            <a:pPr marL="514350" indent="-514350">
              <a:buFont typeface="+mj-lt"/>
              <a:buAutoNum type="arabicPeriod"/>
            </a:pPr>
            <a:endParaRPr lang="en-US" dirty="0"/>
          </a:p>
        </p:txBody>
      </p:sp>
    </p:spTree>
    <p:extLst>
      <p:ext uri="{BB962C8B-B14F-4D97-AF65-F5344CB8AC3E}">
        <p14:creationId xmlns:p14="http://schemas.microsoft.com/office/powerpoint/2010/main" val="1604699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1015"/>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843313" y="3821984"/>
            <a:ext cx="3131840" cy="901622"/>
          </a:xfrm>
          <a:prstGeom prst="wedgeEllipseCallout">
            <a:avLst>
              <a:gd name="adj1" fmla="val -80640"/>
              <a:gd name="adj2" fmla="val -4260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Now click on </a:t>
            </a:r>
          </a:p>
          <a:p>
            <a:pPr algn="ctr"/>
            <a:r>
              <a:rPr lang="en-US" sz="1400" dirty="0">
                <a:solidFill>
                  <a:srgbClr val="002060"/>
                </a:solidFill>
              </a:rPr>
              <a:t>“Emergency Medicines List”</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80274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1316"/>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652120" y="2211710"/>
            <a:ext cx="3923928" cy="3076674"/>
          </a:xfrm>
          <a:prstGeom prst="wedgeEllipseCallout">
            <a:avLst>
              <a:gd name="adj1" fmla="val -101776"/>
              <a:gd name="adj2" fmla="val -76586"/>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first log in, you might not see any medicine in the list so you need to select the type of Medicines group/s from “Medical Supply Type” followed by selecting the name/s of the Medicines from “Item Description”; then select the “Unit” of the medicines and then current “Quantity” and then click on “Save” to save; in this way you can add each Medicinal item at the health facility with their quantity</a:t>
            </a:r>
          </a:p>
        </p:txBody>
      </p:sp>
      <p:sp>
        <p:nvSpPr>
          <p:cNvPr id="6" name="Rectangle 5"/>
          <p:cNvSpPr/>
          <p:nvPr/>
        </p:nvSpPr>
        <p:spPr>
          <a:xfrm>
            <a:off x="827584" y="771550"/>
            <a:ext cx="619268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4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3715"/>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83568" y="3826545"/>
            <a:ext cx="6624736" cy="1300981"/>
          </a:xfrm>
          <a:prstGeom prst="wedgeEllipseCallout">
            <a:avLst>
              <a:gd name="adj1" fmla="val 55781"/>
              <a:gd name="adj2" fmla="val -74853"/>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the list would look like; once all the “Emergency Medicines” are in this list, the user has to just edit the Quantity on regular basis using “Edit” button for each Medicine</a:t>
            </a:r>
          </a:p>
        </p:txBody>
      </p:sp>
    </p:spTree>
    <p:extLst>
      <p:ext uri="{BB962C8B-B14F-4D97-AF65-F5344CB8AC3E}">
        <p14:creationId xmlns:p14="http://schemas.microsoft.com/office/powerpoint/2010/main" val="28580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5207"/>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843313" y="3974384"/>
            <a:ext cx="3131840" cy="901622"/>
          </a:xfrm>
          <a:prstGeom prst="wedgeEllipseCallout">
            <a:avLst>
              <a:gd name="adj1" fmla="val -80640"/>
              <a:gd name="adj2" fmla="val -4260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Now click on </a:t>
            </a:r>
          </a:p>
          <a:p>
            <a:pPr algn="ctr"/>
            <a:r>
              <a:rPr lang="en-US" sz="1400" dirty="0">
                <a:solidFill>
                  <a:srgbClr val="002060"/>
                </a:solidFill>
              </a:rPr>
              <a:t>“Supplies”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95514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5207"/>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5652120" y="3435846"/>
            <a:ext cx="3923928" cy="1852538"/>
          </a:xfrm>
          <a:prstGeom prst="wedgeEllipseCallout">
            <a:avLst>
              <a:gd name="adj1" fmla="val -58083"/>
              <a:gd name="adj2" fmla="val -62875"/>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page contains the list of Equipment; user has to update the “Sanctioned” quantity and quantity “Available” at the health facility; the Gap will be auto calculated; user can add “Remarks” if any</a:t>
            </a:r>
          </a:p>
        </p:txBody>
      </p:sp>
    </p:spTree>
    <p:extLst>
      <p:ext uri="{BB962C8B-B14F-4D97-AF65-F5344CB8AC3E}">
        <p14:creationId xmlns:p14="http://schemas.microsoft.com/office/powerpoint/2010/main" val="29536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46" y="-47279"/>
            <a:ext cx="9236091" cy="519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843313" y="3974384"/>
            <a:ext cx="3131840" cy="901622"/>
          </a:xfrm>
          <a:prstGeom prst="wedgeEllipseCallout">
            <a:avLst>
              <a:gd name="adj1" fmla="val -81046"/>
              <a:gd name="adj2" fmla="val -1584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Now click on </a:t>
            </a:r>
          </a:p>
          <a:p>
            <a:pPr algn="ctr"/>
            <a:r>
              <a:rPr lang="en-US" sz="1400" dirty="0">
                <a:solidFill>
                  <a:srgbClr val="002060"/>
                </a:solidFill>
              </a:rPr>
              <a:t>“Health Workforce Details”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476" y="418934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9523"/>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5652120" y="3435846"/>
            <a:ext cx="3923928" cy="1852538"/>
          </a:xfrm>
          <a:prstGeom prst="wedgeEllipseCallout">
            <a:avLst>
              <a:gd name="adj1" fmla="val -58083"/>
              <a:gd name="adj2" fmla="val -62875"/>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page contains the Designation wise list of Health Staff; user has to update the “Sanctioned” numbers of Human Resource and number “Working” at the health facility; the Gap will be auto calculated; user can add “Remarks” if any</a:t>
            </a:r>
          </a:p>
        </p:txBody>
      </p:sp>
    </p:spTree>
    <p:extLst>
      <p:ext uri="{BB962C8B-B14F-4D97-AF65-F5344CB8AC3E}">
        <p14:creationId xmlns:p14="http://schemas.microsoft.com/office/powerpoint/2010/main" val="351180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6823"/>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067944" y="2931790"/>
            <a:ext cx="3131840" cy="1333670"/>
          </a:xfrm>
          <a:prstGeom prst="wedgeEllipseCallout">
            <a:avLst>
              <a:gd name="adj1" fmla="val -83074"/>
              <a:gd name="adj2" fmla="val 891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02060"/>
                </a:solidFill>
              </a:rPr>
              <a:t>We have already discussed</a:t>
            </a:r>
          </a:p>
          <a:p>
            <a:pPr algn="ctr"/>
            <a:r>
              <a:rPr lang="en-US" sz="1400" dirty="0">
                <a:solidFill>
                  <a:srgbClr val="002060"/>
                </a:solidFill>
              </a:rPr>
              <a:t>“Health Facility Delete Request” in presentation of “Manage Health Facilities part 1”</a:t>
            </a:r>
          </a:p>
        </p:txBody>
      </p:sp>
    </p:spTree>
    <p:extLst>
      <p:ext uri="{BB962C8B-B14F-4D97-AF65-F5344CB8AC3E}">
        <p14:creationId xmlns:p14="http://schemas.microsoft.com/office/powerpoint/2010/main" val="7728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2F70-A317-4266-9624-15D44D05F5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F9FF59-8860-48BE-9B6C-422B622A26E9}"/>
              </a:ext>
            </a:extLst>
          </p:cNvPr>
          <p:cNvSpPr>
            <a:spLocks noGrp="1"/>
          </p:cNvSpPr>
          <p:nvPr>
            <p:ph idx="1"/>
          </p:nvPr>
        </p:nvSpPr>
        <p:spPr>
          <a:xfrm>
            <a:off x="457200" y="1200151"/>
            <a:ext cx="8229600" cy="3737370"/>
          </a:xfrm>
        </p:spPr>
        <p:txBody>
          <a:bodyPr>
            <a:normAutofit fontScale="70000" lnSpcReduction="20000"/>
          </a:bodyPr>
          <a:lstStyle/>
          <a:p>
            <a:r>
              <a:rPr lang="en-US" dirty="0"/>
              <a:t>Note:</a:t>
            </a:r>
          </a:p>
          <a:p>
            <a:pPr lvl="1"/>
            <a:r>
              <a:rPr lang="en-US" dirty="0"/>
              <a:t>In near future, HMIS (Health Management Information System) will also come on Integrate Health Information Platform so whatever which is being updated in terms of </a:t>
            </a:r>
          </a:p>
          <a:p>
            <a:pPr lvl="2"/>
            <a:r>
              <a:rPr lang="en-US" dirty="0"/>
              <a:t>Essential Medicines list</a:t>
            </a:r>
          </a:p>
          <a:p>
            <a:pPr lvl="2"/>
            <a:r>
              <a:rPr lang="en-US" dirty="0"/>
              <a:t>Emergency Medicines list</a:t>
            </a:r>
          </a:p>
          <a:p>
            <a:pPr lvl="2"/>
            <a:r>
              <a:rPr lang="en-US" dirty="0"/>
              <a:t>Supplies and</a:t>
            </a:r>
          </a:p>
          <a:p>
            <a:pPr lvl="2"/>
            <a:r>
              <a:rPr lang="en-US" dirty="0"/>
              <a:t>Health Workforce details</a:t>
            </a:r>
          </a:p>
          <a:p>
            <a:pPr marL="914400" lvl="2" indent="0">
              <a:buNone/>
            </a:pPr>
            <a:r>
              <a:rPr lang="en-US" dirty="0"/>
              <a:t>On HMIS module of IHIP will be automatically populated in the respective health facilities’ data on IDSP module of IHIP</a:t>
            </a:r>
          </a:p>
          <a:p>
            <a:pPr lvl="1"/>
            <a:r>
              <a:rPr lang="en-US" dirty="0"/>
              <a:t>So once HMIS is completed integrated with IHIP then Health Facility user does not have to update the above 4 things on IDSP module of IHIP if they have already done on HMIS module of IHIP</a:t>
            </a:r>
          </a:p>
        </p:txBody>
      </p:sp>
    </p:spTree>
    <p:extLst>
      <p:ext uri="{BB962C8B-B14F-4D97-AF65-F5344CB8AC3E}">
        <p14:creationId xmlns:p14="http://schemas.microsoft.com/office/powerpoint/2010/main" val="3726027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756632" y="2110085"/>
            <a:ext cx="3630738"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p>
        </p:txBody>
      </p:sp>
    </p:spTree>
    <p:extLst>
      <p:ext uri="{BB962C8B-B14F-4D97-AF65-F5344CB8AC3E}">
        <p14:creationId xmlns:p14="http://schemas.microsoft.com/office/powerpoint/2010/main" val="380235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Factual data entry, type or copy-paste </a:t>
            </a:r>
            <a:r>
              <a:rPr lang="en-US" dirty="0">
                <a:hlinkClick r:id="rId2"/>
              </a:rPr>
              <a:t>https://ihiptraining.in//idsp/#!/login</a:t>
            </a:r>
            <a:r>
              <a:rPr lang="en-US" dirty="0"/>
              <a:t> in URL in the web browser</a:t>
            </a:r>
          </a:p>
          <a:p>
            <a:r>
              <a:rPr lang="en-US" dirty="0"/>
              <a:t>Here, for demonstration purpose, we will be using Learning / Training Platform which is </a:t>
            </a:r>
            <a:r>
              <a:rPr lang="en-US" dirty="0">
                <a:hlinkClick r:id="rId3"/>
              </a:rPr>
              <a:t>http://ihip</a:t>
            </a:r>
            <a:r>
              <a:rPr lang="en-US" dirty="0">
                <a:hlinkClick r:id="rId4"/>
              </a:rPr>
              <a:t>training.in</a:t>
            </a:r>
            <a:r>
              <a:rPr lang="en-US" dirty="0">
                <a:hlinkClick r:id="rId3"/>
              </a:rPr>
              <a:t>/idsp/#!/login</a:t>
            </a:r>
            <a:r>
              <a:rPr lang="en-US" dirty="0"/>
              <a:t> </a:t>
            </a:r>
          </a:p>
        </p:txBody>
      </p:sp>
    </p:spTree>
    <p:extLst>
      <p:ext uri="{BB962C8B-B14F-4D97-AF65-F5344CB8AC3E}">
        <p14:creationId xmlns:p14="http://schemas.microsoft.com/office/powerpoint/2010/main" val="145998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 let’s see first how the District Admin user or the Health Facility user can go up to “Actions” button and what happens when “Actions” button is clicked</a:t>
            </a:r>
          </a:p>
        </p:txBody>
      </p:sp>
    </p:spTree>
    <p:extLst>
      <p:ext uri="{BB962C8B-B14F-4D97-AF65-F5344CB8AC3E}">
        <p14:creationId xmlns:p14="http://schemas.microsoft.com/office/powerpoint/2010/main" val="347444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63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24128" y="2859782"/>
            <a:ext cx="2880320" cy="2031325"/>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Let’s log in through the district admin user first;</a:t>
            </a:r>
          </a:p>
          <a:p>
            <a:r>
              <a:rPr lang="en-US" dirty="0">
                <a:solidFill>
                  <a:srgbClr val="002060"/>
                </a:solidFill>
              </a:rPr>
              <a:t>Write Username and Password in the relevant fields and enter the CAPTCHA; then click on “Sign In” button to log in</a:t>
            </a:r>
          </a:p>
        </p:txBody>
      </p:sp>
      <p:pic>
        <p:nvPicPr>
          <p:cNvPr id="5" name="Picture 4"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62143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3205845" y="123478"/>
            <a:ext cx="3240360" cy="522137"/>
          </a:xfrm>
          <a:prstGeom prst="wedgeEllipseCallout">
            <a:avLst>
              <a:gd name="adj1" fmla="val 25146"/>
              <a:gd name="adj2" fmla="val 11394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“Administration”</a:t>
            </a:r>
          </a:p>
        </p:txBody>
      </p:sp>
      <p:pic>
        <p:nvPicPr>
          <p:cNvPr id="5" name="Picture 4"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156" y="118846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2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2377</Words>
  <Application>Microsoft Office PowerPoint</Application>
  <PresentationFormat>On-screen Show (16:9)</PresentationFormat>
  <Paragraphs>132</Paragraphs>
  <Slides>59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Administration Menu of  IDSP module of IHIP</vt:lpstr>
      <vt:lpstr>Administration menu is divided in 3 presentations</vt:lpstr>
      <vt:lpstr>Administration menu is divided in 3 presentations</vt:lpstr>
      <vt:lpstr>“Manage Health facilities” part 2</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Menu of  IDSP module of IHIP</dc:title>
  <dc:creator>JARIWALA, Devang</dc:creator>
  <cp:lastModifiedBy>JARIWALA, Devang</cp:lastModifiedBy>
  <cp:revision>74</cp:revision>
  <dcterms:created xsi:type="dcterms:W3CDTF">2019-05-01T05:13:11Z</dcterms:created>
  <dcterms:modified xsi:type="dcterms:W3CDTF">2021-02-19T10:09:36Z</dcterms:modified>
</cp:coreProperties>
</file>