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7"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34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D997-96FE-4C39-BAD1-7B0F5CF8EC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647CE2-DBDE-4F1B-BCC4-B0B4914215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E91261-5B9C-4E19-8EA6-6E9785140229}"/>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5" name="Footer Placeholder 4">
            <a:extLst>
              <a:ext uri="{FF2B5EF4-FFF2-40B4-BE49-F238E27FC236}">
                <a16:creationId xmlns:a16="http://schemas.microsoft.com/office/drawing/2014/main" id="{7E898C46-11E9-4A3B-838D-5F5338BD20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603BE-14A6-40B8-9D32-E056E6C9507E}"/>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3064370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CC03A-D96B-4327-8762-ACAF9D146A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D7516D-BCDB-49BA-9472-86EBCD0323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A334A7-5770-4367-95B5-AA74B4E3BF50}"/>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5" name="Footer Placeholder 4">
            <a:extLst>
              <a:ext uri="{FF2B5EF4-FFF2-40B4-BE49-F238E27FC236}">
                <a16:creationId xmlns:a16="http://schemas.microsoft.com/office/drawing/2014/main" id="{500D0872-F844-4AFC-8232-D41C6C186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17CC2A-1E52-40A4-B34B-59DEC83D5BBE}"/>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1022060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057D80-25F2-4BA5-A11A-56FFF4B4D5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E43523-6D57-4BE6-8632-E26F0C9DCF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996DFA-16AD-4E7A-AD3B-4E9ED74BA962}"/>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5" name="Footer Placeholder 4">
            <a:extLst>
              <a:ext uri="{FF2B5EF4-FFF2-40B4-BE49-F238E27FC236}">
                <a16:creationId xmlns:a16="http://schemas.microsoft.com/office/drawing/2014/main" id="{C8615DEC-0CE4-4F12-9634-B5D639D68B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E90899-BD3F-4BFF-A9BF-9B54A29944C6}"/>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284622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B84C8-8B37-4CC3-8C1B-493C2E3A26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8ADB0F-4605-4695-B31A-10210B35C94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D46E5C-7EB2-42FE-B5E6-75AA076D745E}"/>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5" name="Footer Placeholder 4">
            <a:extLst>
              <a:ext uri="{FF2B5EF4-FFF2-40B4-BE49-F238E27FC236}">
                <a16:creationId xmlns:a16="http://schemas.microsoft.com/office/drawing/2014/main" id="{B667EDEC-1A5B-4D94-BA98-249F30A780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4047DB-865C-40AC-A131-B76DFAD22235}"/>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3178450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4BE17-14E6-4552-A0B1-C7DDE624DC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C75DC6-5AFC-4F45-8659-BCC2B7B86C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199A53-BCB5-4843-BD98-FF3560968616}"/>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5" name="Footer Placeholder 4">
            <a:extLst>
              <a:ext uri="{FF2B5EF4-FFF2-40B4-BE49-F238E27FC236}">
                <a16:creationId xmlns:a16="http://schemas.microsoft.com/office/drawing/2014/main" id="{91ED0F63-2A74-428A-8BD8-0DE1244351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917AA5-E59E-46C4-8B4F-9004B2E38B59}"/>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3050106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BF9D5-FD6F-4597-9136-165A79818C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8F8BE0-58AC-42FB-89F3-28BA3D34E5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DA83CD-AD7E-4477-8ACD-7D0078C4CF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15D908-09BE-4AE4-A3EF-9F1C60A932E7}"/>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6" name="Footer Placeholder 5">
            <a:extLst>
              <a:ext uri="{FF2B5EF4-FFF2-40B4-BE49-F238E27FC236}">
                <a16:creationId xmlns:a16="http://schemas.microsoft.com/office/drawing/2014/main" id="{8326AE50-EFFE-4726-A228-B298430774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4E8C94-2544-4E32-A32F-07E4AD6BFBB7}"/>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2660930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9FA26-328B-43DE-A3DE-A74C4B80B0C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E4EC1A6-5958-4FB3-8F31-3210E20338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67CDD0-7818-4819-BD8A-0C3DBDF58FF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CEB002C-A09C-41FC-AF39-7775106DEE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9F1B61-D386-46CF-BD68-87CE8EDB8F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56E744-A2FB-4860-A8EB-12BCFF6F138A}"/>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8" name="Footer Placeholder 7">
            <a:extLst>
              <a:ext uri="{FF2B5EF4-FFF2-40B4-BE49-F238E27FC236}">
                <a16:creationId xmlns:a16="http://schemas.microsoft.com/office/drawing/2014/main" id="{B39E0223-0E81-4C29-90D5-D115E5F6AA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4C1256-14FC-4D96-860C-C4BAA5F3978D}"/>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760007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1C02-6941-498E-8EAB-4DF1F6A954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6E11EC-2E39-4D4C-B9D7-0FDCB3079616}"/>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4" name="Footer Placeholder 3">
            <a:extLst>
              <a:ext uri="{FF2B5EF4-FFF2-40B4-BE49-F238E27FC236}">
                <a16:creationId xmlns:a16="http://schemas.microsoft.com/office/drawing/2014/main" id="{8E86FF01-ED69-4110-9CD8-828105F271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A65D1A-A584-4F85-8DAF-68612F5BA108}"/>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264259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7DD235-F190-4DCE-89C5-0A86A48C34E6}"/>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3" name="Footer Placeholder 2">
            <a:extLst>
              <a:ext uri="{FF2B5EF4-FFF2-40B4-BE49-F238E27FC236}">
                <a16:creationId xmlns:a16="http://schemas.microsoft.com/office/drawing/2014/main" id="{327904DC-59A2-4E0C-AD0C-151E77A9F9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47116A-56B0-4935-83FB-F2E091278D0B}"/>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2114076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453DC-A638-438F-9E52-03E18E8CAB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D706BF-4A9B-4294-97A3-52B02AEFD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01F85C-E42F-4C94-A95B-314FD61DC9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8E12D8-1D41-4AFB-B303-B9D7287B5EDF}"/>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6" name="Footer Placeholder 5">
            <a:extLst>
              <a:ext uri="{FF2B5EF4-FFF2-40B4-BE49-F238E27FC236}">
                <a16:creationId xmlns:a16="http://schemas.microsoft.com/office/drawing/2014/main" id="{ED910B49-34F8-416E-A50B-5C57EF4050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87C235-E32A-41A4-86FA-60773E9514DC}"/>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284901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B928-6C08-4551-BD41-B319A471C9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E17638D-106E-4D27-936A-111AB35B1E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EB564C-DF09-4182-BCA2-8A058308DC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A0AC5C-B7AA-450E-B09D-85CC04C6D74E}"/>
              </a:ext>
            </a:extLst>
          </p:cNvPr>
          <p:cNvSpPr>
            <a:spLocks noGrp="1"/>
          </p:cNvSpPr>
          <p:nvPr>
            <p:ph type="dt" sz="half" idx="10"/>
          </p:nvPr>
        </p:nvSpPr>
        <p:spPr/>
        <p:txBody>
          <a:bodyPr/>
          <a:lstStyle/>
          <a:p>
            <a:fld id="{FE9DC7FE-DD21-4270-A2E4-E8C3870870B7}" type="datetimeFigureOut">
              <a:rPr lang="en-US" smtClean="0"/>
              <a:t>2/19/2021</a:t>
            </a:fld>
            <a:endParaRPr lang="en-US"/>
          </a:p>
        </p:txBody>
      </p:sp>
      <p:sp>
        <p:nvSpPr>
          <p:cNvPr id="6" name="Footer Placeholder 5">
            <a:extLst>
              <a:ext uri="{FF2B5EF4-FFF2-40B4-BE49-F238E27FC236}">
                <a16:creationId xmlns:a16="http://schemas.microsoft.com/office/drawing/2014/main" id="{C30CB485-EDFE-41A1-83BA-99B8815D59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424084-F147-47BF-8CCE-07E3D3694E30}"/>
              </a:ext>
            </a:extLst>
          </p:cNvPr>
          <p:cNvSpPr>
            <a:spLocks noGrp="1"/>
          </p:cNvSpPr>
          <p:nvPr>
            <p:ph type="sldNum" sz="quarter" idx="12"/>
          </p:nvPr>
        </p:nvSpPr>
        <p:spPr/>
        <p:txBody>
          <a:bodyPr/>
          <a:lstStyle/>
          <a:p>
            <a:fld id="{A1C14833-9C03-45E7-888C-A4B846CE90DA}" type="slidenum">
              <a:rPr lang="en-US" smtClean="0"/>
              <a:t>‹#›</a:t>
            </a:fld>
            <a:endParaRPr lang="en-US"/>
          </a:p>
        </p:txBody>
      </p:sp>
    </p:spTree>
    <p:extLst>
      <p:ext uri="{BB962C8B-B14F-4D97-AF65-F5344CB8AC3E}">
        <p14:creationId xmlns:p14="http://schemas.microsoft.com/office/powerpoint/2010/main" val="953384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A6A188-1231-4CB0-9C19-D8C908285A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83A5B3-8E80-4775-A26A-BFF7AE4347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80D60A-C73C-4BCC-9804-7BFF80F753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DC7FE-DD21-4270-A2E4-E8C3870870B7}" type="datetimeFigureOut">
              <a:rPr lang="en-US" smtClean="0"/>
              <a:t>2/19/2021</a:t>
            </a:fld>
            <a:endParaRPr lang="en-US"/>
          </a:p>
        </p:txBody>
      </p:sp>
      <p:sp>
        <p:nvSpPr>
          <p:cNvPr id="5" name="Footer Placeholder 4">
            <a:extLst>
              <a:ext uri="{FF2B5EF4-FFF2-40B4-BE49-F238E27FC236}">
                <a16:creationId xmlns:a16="http://schemas.microsoft.com/office/drawing/2014/main" id="{39C972FE-C7A3-4BC2-99C8-8B52BFE151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C11A4D6-309D-461B-AE9B-9C26A202CD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14833-9C03-45E7-888C-A4B846CE90DA}" type="slidenum">
              <a:rPr lang="en-US" smtClean="0"/>
              <a:t>‹#›</a:t>
            </a:fld>
            <a:endParaRPr lang="en-US"/>
          </a:p>
        </p:txBody>
      </p:sp>
    </p:spTree>
    <p:extLst>
      <p:ext uri="{BB962C8B-B14F-4D97-AF65-F5344CB8AC3E}">
        <p14:creationId xmlns:p14="http://schemas.microsoft.com/office/powerpoint/2010/main" val="4070183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199B2-C1BE-4F28-A956-776C811BD749}"/>
              </a:ext>
            </a:extLst>
          </p:cNvPr>
          <p:cNvSpPr>
            <a:spLocks noGrp="1"/>
          </p:cNvSpPr>
          <p:nvPr>
            <p:ph type="ctrTitle"/>
          </p:nvPr>
        </p:nvSpPr>
        <p:spPr/>
        <p:txBody>
          <a:bodyPr/>
          <a:lstStyle/>
          <a:p>
            <a:r>
              <a:rPr lang="en-US" dirty="0"/>
              <a:t>Manage User Accounts</a:t>
            </a:r>
          </a:p>
        </p:txBody>
      </p:sp>
      <p:sp>
        <p:nvSpPr>
          <p:cNvPr id="3" name="Subtitle 2">
            <a:extLst>
              <a:ext uri="{FF2B5EF4-FFF2-40B4-BE49-F238E27FC236}">
                <a16:creationId xmlns:a16="http://schemas.microsoft.com/office/drawing/2014/main" id="{BF14743E-407A-4DF8-B960-A99D87920DEC}"/>
              </a:ext>
            </a:extLst>
          </p:cNvPr>
          <p:cNvSpPr>
            <a:spLocks noGrp="1"/>
          </p:cNvSpPr>
          <p:nvPr>
            <p:ph type="subTitle" idx="1"/>
          </p:nvPr>
        </p:nvSpPr>
        <p:spPr/>
        <p:txBody>
          <a:bodyPr>
            <a:normAutofit/>
          </a:bodyPr>
          <a:lstStyle/>
          <a:p>
            <a:pPr algn="l"/>
            <a:endParaRPr lang="en-US" dirty="0"/>
          </a:p>
          <a:p>
            <a:pPr algn="l"/>
            <a:r>
              <a:rPr lang="en-US" dirty="0"/>
              <a:t>We shall discuss about this new feature using district admin user ID</a:t>
            </a:r>
          </a:p>
        </p:txBody>
      </p:sp>
    </p:spTree>
    <p:extLst>
      <p:ext uri="{BB962C8B-B14F-4D97-AF65-F5344CB8AC3E}">
        <p14:creationId xmlns:p14="http://schemas.microsoft.com/office/powerpoint/2010/main" val="299580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D7B3-02DC-4B7F-9BB0-012FC95593D6}"/>
              </a:ext>
            </a:extLst>
          </p:cNvPr>
          <p:cNvSpPr>
            <a:spLocks noGrp="1"/>
          </p:cNvSpPr>
          <p:nvPr>
            <p:ph type="title"/>
          </p:nvPr>
        </p:nvSpPr>
        <p:spPr/>
        <p:txBody>
          <a:bodyPr/>
          <a:lstStyle/>
          <a:p>
            <a:r>
              <a:rPr lang="en-US" dirty="0"/>
              <a:t>Manage User Accounts </a:t>
            </a:r>
            <a:r>
              <a:rPr lang="en-US" sz="3200" dirty="0"/>
              <a:t>(under administration menu)</a:t>
            </a:r>
          </a:p>
        </p:txBody>
      </p:sp>
      <p:sp>
        <p:nvSpPr>
          <p:cNvPr id="3" name="Content Placeholder 2">
            <a:extLst>
              <a:ext uri="{FF2B5EF4-FFF2-40B4-BE49-F238E27FC236}">
                <a16:creationId xmlns:a16="http://schemas.microsoft.com/office/drawing/2014/main" id="{F25F69FE-91A2-45AB-BE62-67B28118A8EB}"/>
              </a:ext>
            </a:extLst>
          </p:cNvPr>
          <p:cNvSpPr>
            <a:spLocks noGrp="1"/>
          </p:cNvSpPr>
          <p:nvPr>
            <p:ph idx="1"/>
          </p:nvPr>
        </p:nvSpPr>
        <p:spPr/>
        <p:txBody>
          <a:bodyPr/>
          <a:lstStyle/>
          <a:p>
            <a:r>
              <a:rPr lang="en-US"/>
              <a:t>This new feature </a:t>
            </a:r>
            <a:r>
              <a:rPr lang="en-US" dirty="0"/>
              <a:t>has been added to help District Admin to manage the user accounts of various IDSP facilities including S form users, P form users, L form user, RRT users</a:t>
            </a:r>
          </a:p>
        </p:txBody>
      </p:sp>
    </p:spTree>
    <p:extLst>
      <p:ext uri="{BB962C8B-B14F-4D97-AF65-F5344CB8AC3E}">
        <p14:creationId xmlns:p14="http://schemas.microsoft.com/office/powerpoint/2010/main" val="3992912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31EC1E1-7EC4-454D-8E8B-B760A7220674}"/>
              </a:ext>
            </a:extLst>
          </p:cNvPr>
          <p:cNvPicPr>
            <a:picLocks noChangeAspect="1"/>
          </p:cNvPicPr>
          <p:nvPr/>
        </p:nvPicPr>
        <p:blipFill>
          <a:blip r:embed="rId2"/>
          <a:stretch>
            <a:fillRect/>
          </a:stretch>
        </p:blipFill>
        <p:spPr>
          <a:xfrm>
            <a:off x="609600" y="0"/>
            <a:ext cx="10972800" cy="6858000"/>
          </a:xfrm>
          <a:prstGeom prst="rect">
            <a:avLst/>
          </a:prstGeom>
        </p:spPr>
      </p:pic>
      <p:sp>
        <p:nvSpPr>
          <p:cNvPr id="5" name="Oval Callout 4">
            <a:extLst>
              <a:ext uri="{FF2B5EF4-FFF2-40B4-BE49-F238E27FC236}">
                <a16:creationId xmlns:a16="http://schemas.microsoft.com/office/drawing/2014/main" id="{4ADDDC93-DAAE-4823-AE45-0705AC5E6EAC}"/>
              </a:ext>
            </a:extLst>
          </p:cNvPr>
          <p:cNvSpPr/>
          <p:nvPr/>
        </p:nvSpPr>
        <p:spPr>
          <a:xfrm>
            <a:off x="3297631" y="2353071"/>
            <a:ext cx="3240360" cy="819107"/>
          </a:xfrm>
          <a:prstGeom prst="wedgeEllipseCallout">
            <a:avLst>
              <a:gd name="adj1" fmla="val 78797"/>
              <a:gd name="adj2" fmla="val -64831"/>
            </a:avLst>
          </a:prstGeom>
          <a:solidFill>
            <a:schemeClr val="bg1"/>
          </a:solidFill>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Click on ‘Manage User Accounts’ under “Administration” menu</a:t>
            </a:r>
          </a:p>
        </p:txBody>
      </p:sp>
      <p:pic>
        <p:nvPicPr>
          <p:cNvPr id="6" name="Picture 5" descr="D:\IHIP Coordinator\Study Material IHIP\Gujarat State Training IHIP 3-4 Apr 2019\b0b6dd8e-clickgif_01v01v01v01v000000.gif">
            <a:extLst>
              <a:ext uri="{FF2B5EF4-FFF2-40B4-BE49-F238E27FC236}">
                <a16:creationId xmlns:a16="http://schemas.microsoft.com/office/drawing/2014/main" id="{70D463F0-F73C-4AEE-9A7D-42D172A3986D}"/>
              </a:ext>
            </a:extLst>
          </p:cNvPr>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25171" y="2118047"/>
            <a:ext cx="470049" cy="470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62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100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DCA035F-81F2-40AE-BBDC-68C1D637EE09}"/>
              </a:ext>
            </a:extLst>
          </p:cNvPr>
          <p:cNvPicPr>
            <a:picLocks noChangeAspect="1"/>
          </p:cNvPicPr>
          <p:nvPr/>
        </p:nvPicPr>
        <p:blipFill>
          <a:blip r:embed="rId2"/>
          <a:stretch>
            <a:fillRect/>
          </a:stretch>
        </p:blipFill>
        <p:spPr>
          <a:xfrm>
            <a:off x="609600" y="0"/>
            <a:ext cx="10972800" cy="6858000"/>
          </a:xfrm>
          <a:prstGeom prst="rect">
            <a:avLst/>
          </a:prstGeom>
        </p:spPr>
      </p:pic>
      <p:sp>
        <p:nvSpPr>
          <p:cNvPr id="3" name="Oval Callout 4">
            <a:extLst>
              <a:ext uri="{FF2B5EF4-FFF2-40B4-BE49-F238E27FC236}">
                <a16:creationId xmlns:a16="http://schemas.microsoft.com/office/drawing/2014/main" id="{1A4FCF68-22EC-4C61-99A4-B4E984721CD6}"/>
              </a:ext>
            </a:extLst>
          </p:cNvPr>
          <p:cNvSpPr/>
          <p:nvPr/>
        </p:nvSpPr>
        <p:spPr>
          <a:xfrm>
            <a:off x="3647586" y="140449"/>
            <a:ext cx="3791791" cy="886840"/>
          </a:xfrm>
          <a:prstGeom prst="wedgeEllipseCallout">
            <a:avLst>
              <a:gd name="adj1" fmla="val 5781"/>
              <a:gd name="adj2" fmla="val 77754"/>
            </a:avLst>
          </a:prstGeom>
          <a:solidFill>
            <a:schemeClr val="bg1"/>
          </a:solidFill>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One can use various filters to drill down to specific user or group of users and then click on ‘Search’</a:t>
            </a:r>
          </a:p>
        </p:txBody>
      </p:sp>
      <p:pic>
        <p:nvPicPr>
          <p:cNvPr id="4" name="Picture 3" descr="D:\IHIP Coordinator\Study Material IHIP\Gujarat State Training IHIP 3-4 Apr 2019\b0b6dd8e-clickgif_01v01v01v01v000000.gif">
            <a:extLst>
              <a:ext uri="{FF2B5EF4-FFF2-40B4-BE49-F238E27FC236}">
                <a16:creationId xmlns:a16="http://schemas.microsoft.com/office/drawing/2014/main" id="{18484B61-197C-4C5F-8107-FAFE7ECE8AF6}"/>
              </a:ext>
            </a:extLst>
          </p:cNvPr>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8727" y="1790670"/>
            <a:ext cx="470049" cy="470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23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100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CDDF528-1563-4894-BDAF-DDDCC547FD73}"/>
              </a:ext>
            </a:extLst>
          </p:cNvPr>
          <p:cNvPicPr>
            <a:picLocks noChangeAspect="1"/>
          </p:cNvPicPr>
          <p:nvPr/>
        </p:nvPicPr>
        <p:blipFill>
          <a:blip r:embed="rId2"/>
          <a:stretch>
            <a:fillRect/>
          </a:stretch>
        </p:blipFill>
        <p:spPr>
          <a:xfrm>
            <a:off x="609600" y="0"/>
            <a:ext cx="10972800" cy="6858000"/>
          </a:xfrm>
          <a:prstGeom prst="rect">
            <a:avLst/>
          </a:prstGeom>
        </p:spPr>
      </p:pic>
      <p:sp>
        <p:nvSpPr>
          <p:cNvPr id="3" name="Oval Callout 4">
            <a:extLst>
              <a:ext uri="{FF2B5EF4-FFF2-40B4-BE49-F238E27FC236}">
                <a16:creationId xmlns:a16="http://schemas.microsoft.com/office/drawing/2014/main" id="{EC1FAABC-9139-4283-9717-0CE64A4D9C3A}"/>
              </a:ext>
            </a:extLst>
          </p:cNvPr>
          <p:cNvSpPr/>
          <p:nvPr/>
        </p:nvSpPr>
        <p:spPr>
          <a:xfrm>
            <a:off x="2855640" y="-146755"/>
            <a:ext cx="3669338" cy="2620020"/>
          </a:xfrm>
          <a:prstGeom prst="wedgeEllipseCallout">
            <a:avLst>
              <a:gd name="adj1" fmla="val -62823"/>
              <a:gd name="adj2" fmla="val 44176"/>
            </a:avLst>
          </a:prstGeom>
          <a:solidFill>
            <a:schemeClr val="bg1"/>
          </a:solidFill>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‘Edit’ button enables the district admin user </a:t>
            </a:r>
          </a:p>
          <a:p>
            <a:pPr marL="342900" indent="-342900" algn="ctr">
              <a:buAutoNum type="arabicPeriod"/>
            </a:pPr>
            <a:r>
              <a:rPr lang="en-US" sz="1400" dirty="0">
                <a:solidFill>
                  <a:schemeClr val="tx1"/>
                </a:solidFill>
              </a:rPr>
              <a:t>To change the details of the user by ‘Edit User Details’</a:t>
            </a:r>
          </a:p>
          <a:p>
            <a:pPr marL="342900" indent="-342900" algn="ctr">
              <a:buAutoNum type="arabicPeriod"/>
            </a:pPr>
            <a:r>
              <a:rPr lang="en-US" sz="1400" dirty="0">
                <a:solidFill>
                  <a:schemeClr val="tx1"/>
                </a:solidFill>
              </a:rPr>
              <a:t>To change the password of the user by ‘Reset Password’</a:t>
            </a:r>
          </a:p>
          <a:p>
            <a:pPr marL="342900" indent="-342900" algn="ctr">
              <a:buAutoNum type="arabicPeriod"/>
            </a:pPr>
            <a:r>
              <a:rPr lang="en-US" sz="1400" dirty="0">
                <a:solidFill>
                  <a:schemeClr val="tx1"/>
                </a:solidFill>
              </a:rPr>
              <a:t>To ‘Enable User Account’ if the account was frozen due to non activity for continuous 30 days</a:t>
            </a:r>
          </a:p>
        </p:txBody>
      </p:sp>
      <p:pic>
        <p:nvPicPr>
          <p:cNvPr id="4" name="Picture 3" descr="D:\IHIP Coordinator\Study Material IHIP\Gujarat State Training IHIP 3-4 Apr 2019\b0b6dd8e-clickgif_01v01v01v01v000000.gif">
            <a:extLst>
              <a:ext uri="{FF2B5EF4-FFF2-40B4-BE49-F238E27FC236}">
                <a16:creationId xmlns:a16="http://schemas.microsoft.com/office/drawing/2014/main" id="{EBDAA3DA-492C-422C-999B-DF6AA5DA9E5E}"/>
              </a:ext>
            </a:extLst>
          </p:cNvPr>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900943">
            <a:off x="821125" y="1914845"/>
            <a:ext cx="470049" cy="470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14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100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DCA035F-81F2-40AE-BBDC-68C1D637EE09}"/>
              </a:ext>
            </a:extLst>
          </p:cNvPr>
          <p:cNvPicPr>
            <a:picLocks noChangeAspect="1"/>
          </p:cNvPicPr>
          <p:nvPr/>
        </p:nvPicPr>
        <p:blipFill>
          <a:blip r:embed="rId2"/>
          <a:stretch>
            <a:fillRect/>
          </a:stretch>
        </p:blipFill>
        <p:spPr>
          <a:xfrm>
            <a:off x="609600" y="0"/>
            <a:ext cx="10972800" cy="6858000"/>
          </a:xfrm>
          <a:prstGeom prst="rect">
            <a:avLst/>
          </a:prstGeom>
        </p:spPr>
      </p:pic>
      <p:sp>
        <p:nvSpPr>
          <p:cNvPr id="3" name="Oval Callout 4">
            <a:extLst>
              <a:ext uri="{FF2B5EF4-FFF2-40B4-BE49-F238E27FC236}">
                <a16:creationId xmlns:a16="http://schemas.microsoft.com/office/drawing/2014/main" id="{F8FFC7F6-5304-4E69-928C-BA523D165D15}"/>
              </a:ext>
            </a:extLst>
          </p:cNvPr>
          <p:cNvSpPr/>
          <p:nvPr/>
        </p:nvSpPr>
        <p:spPr>
          <a:xfrm>
            <a:off x="6661720" y="1393516"/>
            <a:ext cx="3791791" cy="886840"/>
          </a:xfrm>
          <a:prstGeom prst="wedgeEllipseCallout">
            <a:avLst>
              <a:gd name="adj1" fmla="val 38530"/>
              <a:gd name="adj2" fmla="val -99184"/>
            </a:avLst>
          </a:prstGeom>
          <a:solidFill>
            <a:schemeClr val="bg1"/>
          </a:solidFill>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District admin can add the new user by ‘Add New User’ button</a:t>
            </a:r>
          </a:p>
        </p:txBody>
      </p:sp>
      <p:pic>
        <p:nvPicPr>
          <p:cNvPr id="4" name="Picture 3" descr="D:\IHIP Coordinator\Study Material IHIP\Gujarat State Training IHIP 3-4 Apr 2019\b0b6dd8e-clickgif_01v01v01v01v000000.gif">
            <a:extLst>
              <a:ext uri="{FF2B5EF4-FFF2-40B4-BE49-F238E27FC236}">
                <a16:creationId xmlns:a16="http://schemas.microsoft.com/office/drawing/2014/main" id="{81FE6EE8-C1E8-4E6D-AA99-D8F56513E46C}"/>
              </a:ext>
            </a:extLst>
          </p:cNvPr>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71749" y="792264"/>
            <a:ext cx="470049" cy="470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61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100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6F19410-F19B-43D7-A5E5-C7708A0D05DB}"/>
              </a:ext>
            </a:extLst>
          </p:cNvPr>
          <p:cNvPicPr>
            <a:picLocks noChangeAspect="1"/>
          </p:cNvPicPr>
          <p:nvPr/>
        </p:nvPicPr>
        <p:blipFill>
          <a:blip r:embed="rId2"/>
          <a:stretch>
            <a:fillRect/>
          </a:stretch>
        </p:blipFill>
        <p:spPr>
          <a:xfrm>
            <a:off x="609600" y="0"/>
            <a:ext cx="10972800" cy="6858000"/>
          </a:xfrm>
          <a:prstGeom prst="rect">
            <a:avLst/>
          </a:prstGeom>
        </p:spPr>
      </p:pic>
      <p:sp>
        <p:nvSpPr>
          <p:cNvPr id="3" name="Oval Callout 4">
            <a:extLst>
              <a:ext uri="{FF2B5EF4-FFF2-40B4-BE49-F238E27FC236}">
                <a16:creationId xmlns:a16="http://schemas.microsoft.com/office/drawing/2014/main" id="{73AF8691-6F51-45FA-B9F3-A05C7A65F19C}"/>
              </a:ext>
            </a:extLst>
          </p:cNvPr>
          <p:cNvSpPr/>
          <p:nvPr/>
        </p:nvSpPr>
        <p:spPr>
          <a:xfrm>
            <a:off x="8400209" y="1190315"/>
            <a:ext cx="3791791" cy="2238685"/>
          </a:xfrm>
          <a:prstGeom prst="wedgeEllipseCallout">
            <a:avLst>
              <a:gd name="adj1" fmla="val -82344"/>
              <a:gd name="adj2" fmla="val 65472"/>
            </a:avLst>
          </a:prstGeom>
          <a:solidFill>
            <a:schemeClr val="bg1"/>
          </a:solidFill>
          <a:effectLst>
            <a:glow rad="635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District admin needs to fill in the details of the New User and also needs to link it with the facility for which the user will be doing the data entry along with giving username and password for the new user; once all the mandatory fields are filled in, click on ‘Save’ to add new user</a:t>
            </a:r>
          </a:p>
        </p:txBody>
      </p:sp>
      <p:pic>
        <p:nvPicPr>
          <p:cNvPr id="4" name="Picture 3" descr="D:\IHIP Coordinator\Study Material IHIP\Gujarat State Training IHIP 3-4 Apr 2019\b0b6dd8e-clickgif_01v01v01v01v000000.gif">
            <a:extLst>
              <a:ext uri="{FF2B5EF4-FFF2-40B4-BE49-F238E27FC236}">
                <a16:creationId xmlns:a16="http://schemas.microsoft.com/office/drawing/2014/main" id="{711BB2E8-C98E-4B16-B5EE-8E48CF8CE106}"/>
              </a:ext>
            </a:extLst>
          </p:cNvPr>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30949" y="5928709"/>
            <a:ext cx="470049" cy="470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120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par>
                                <p:cTn id="9" presetID="2" presetClass="entr" presetSubtype="4" fill="hold" nodeType="withEffect">
                                  <p:stCondLst>
                                    <p:cond delay="100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218</Words>
  <Application>Microsoft Office PowerPoint</Application>
  <PresentationFormat>Widescreen</PresentationFormat>
  <Paragraphs>13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Manage User Accounts</vt:lpstr>
      <vt:lpstr>Manage User Accounts (under administration menu)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Features in the updated version of IHIP-IDSP</dc:title>
  <dc:creator>JARIWALA, Devang</dc:creator>
  <cp:lastModifiedBy>JARIWALA, Devang</cp:lastModifiedBy>
  <cp:revision>6</cp:revision>
  <dcterms:created xsi:type="dcterms:W3CDTF">2021-02-19T11:27:04Z</dcterms:created>
  <dcterms:modified xsi:type="dcterms:W3CDTF">2021-02-19T11:54:30Z</dcterms:modified>
</cp:coreProperties>
</file>