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285" r:id="rId4"/>
    <p:sldId id="286" r:id="rId5"/>
    <p:sldId id="288" r:id="rId6"/>
    <p:sldId id="289" r:id="rId7"/>
    <p:sldId id="303" r:id="rId8"/>
    <p:sldId id="302" r:id="rId9"/>
    <p:sldId id="304" r:id="rId10"/>
    <p:sldId id="305" r:id="rId11"/>
    <p:sldId id="299" r:id="rId12"/>
    <p:sldId id="306" r:id="rId13"/>
    <p:sldId id="307" r:id="rId14"/>
    <p:sldId id="312" r:id="rId15"/>
    <p:sldId id="313" r:id="rId16"/>
    <p:sldId id="316" r:id="rId17"/>
    <p:sldId id="317" r:id="rId18"/>
    <p:sldId id="265" r:id="rId19"/>
    <p:sldId id="266"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00" r:id="rId33"/>
    <p:sldId id="330" r:id="rId34"/>
    <p:sldId id="331" r:id="rId35"/>
    <p:sldId id="332" r:id="rId36"/>
    <p:sldId id="301" r:id="rId37"/>
    <p:sldId id="333" r:id="rId38"/>
    <p:sldId id="334" r:id="rId39"/>
    <p:sldId id="335" r:id="rId40"/>
    <p:sldId id="336" r:id="rId41"/>
    <p:sldId id="337" r:id="rId42"/>
    <p:sldId id="338" r:id="rId43"/>
    <p:sldId id="339" r:id="rId44"/>
    <p:sldId id="341" r:id="rId45"/>
    <p:sldId id="342" r:id="rId46"/>
    <p:sldId id="344" r:id="rId47"/>
    <p:sldId id="343" r:id="rId48"/>
    <p:sldId id="345" r:id="rId49"/>
    <p:sldId id="346" r:id="rId50"/>
    <p:sldId id="347" r:id="rId51"/>
    <p:sldId id="349" r:id="rId52"/>
    <p:sldId id="284" r:id="rId5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372"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RIWALA, Devang" userId="7ac89b7e-b4af-4f6c-b21a-f7948d80f06e" providerId="ADAL" clId="{39700241-62E8-4227-B902-F1C09F135D08}"/>
    <pc:docChg chg="modSld">
      <pc:chgData name="JARIWALA, Devang" userId="7ac89b7e-b4af-4f6c-b21a-f7948d80f06e" providerId="ADAL" clId="{39700241-62E8-4227-B902-F1C09F135D08}" dt="2019-10-31T13:00:46.798" v="24" actId="20577"/>
      <pc:docMkLst>
        <pc:docMk/>
      </pc:docMkLst>
      <pc:sldChg chg="modSp">
        <pc:chgData name="JARIWALA, Devang" userId="7ac89b7e-b4af-4f6c-b21a-f7948d80f06e" providerId="ADAL" clId="{39700241-62E8-4227-B902-F1C09F135D08}" dt="2019-10-31T13:00:46.798" v="24" actId="20577"/>
        <pc:sldMkLst>
          <pc:docMk/>
          <pc:sldMk cId="3975914888" sldId="288"/>
        </pc:sldMkLst>
        <pc:spChg chg="mod">
          <ac:chgData name="JARIWALA, Devang" userId="7ac89b7e-b4af-4f6c-b21a-f7948d80f06e" providerId="ADAL" clId="{39700241-62E8-4227-B902-F1C09F135D08}" dt="2019-10-31T13:00:46.798" v="24" actId="20577"/>
          <ac:spMkLst>
            <pc:docMk/>
            <pc:sldMk cId="3975914888" sldId="288"/>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50163B-01AE-48C3-B9DC-2E9A3EF4D7FA}"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A6B40F-3F12-4607-A313-70B258FCB4D8}" type="slidenum">
              <a:rPr lang="en-US" smtClean="0"/>
              <a:t>‹#›</a:t>
            </a:fld>
            <a:endParaRPr lang="en-US"/>
          </a:p>
        </p:txBody>
      </p:sp>
    </p:spTree>
    <p:extLst>
      <p:ext uri="{BB962C8B-B14F-4D97-AF65-F5344CB8AC3E}">
        <p14:creationId xmlns:p14="http://schemas.microsoft.com/office/powerpoint/2010/main" val="2764263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50163B-01AE-48C3-B9DC-2E9A3EF4D7FA}"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A6B40F-3F12-4607-A313-70B258FCB4D8}" type="slidenum">
              <a:rPr lang="en-US" smtClean="0"/>
              <a:t>‹#›</a:t>
            </a:fld>
            <a:endParaRPr lang="en-US"/>
          </a:p>
        </p:txBody>
      </p:sp>
    </p:spTree>
    <p:extLst>
      <p:ext uri="{BB962C8B-B14F-4D97-AF65-F5344CB8AC3E}">
        <p14:creationId xmlns:p14="http://schemas.microsoft.com/office/powerpoint/2010/main" val="425721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50163B-01AE-48C3-B9DC-2E9A3EF4D7FA}"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A6B40F-3F12-4607-A313-70B258FCB4D8}" type="slidenum">
              <a:rPr lang="en-US" smtClean="0"/>
              <a:t>‹#›</a:t>
            </a:fld>
            <a:endParaRPr lang="en-US"/>
          </a:p>
        </p:txBody>
      </p:sp>
    </p:spTree>
    <p:extLst>
      <p:ext uri="{BB962C8B-B14F-4D97-AF65-F5344CB8AC3E}">
        <p14:creationId xmlns:p14="http://schemas.microsoft.com/office/powerpoint/2010/main" val="1881569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50163B-01AE-48C3-B9DC-2E9A3EF4D7FA}"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A6B40F-3F12-4607-A313-70B258FCB4D8}" type="slidenum">
              <a:rPr lang="en-US" smtClean="0"/>
              <a:t>‹#›</a:t>
            </a:fld>
            <a:endParaRPr lang="en-US"/>
          </a:p>
        </p:txBody>
      </p:sp>
    </p:spTree>
    <p:extLst>
      <p:ext uri="{BB962C8B-B14F-4D97-AF65-F5344CB8AC3E}">
        <p14:creationId xmlns:p14="http://schemas.microsoft.com/office/powerpoint/2010/main" val="485006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50163B-01AE-48C3-B9DC-2E9A3EF4D7FA}"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A6B40F-3F12-4607-A313-70B258FCB4D8}" type="slidenum">
              <a:rPr lang="en-US" smtClean="0"/>
              <a:t>‹#›</a:t>
            </a:fld>
            <a:endParaRPr lang="en-US"/>
          </a:p>
        </p:txBody>
      </p:sp>
    </p:spTree>
    <p:extLst>
      <p:ext uri="{BB962C8B-B14F-4D97-AF65-F5344CB8AC3E}">
        <p14:creationId xmlns:p14="http://schemas.microsoft.com/office/powerpoint/2010/main" val="2347849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50163B-01AE-48C3-B9DC-2E9A3EF4D7FA}"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A6B40F-3F12-4607-A313-70B258FCB4D8}" type="slidenum">
              <a:rPr lang="en-US" smtClean="0"/>
              <a:t>‹#›</a:t>
            </a:fld>
            <a:endParaRPr lang="en-US"/>
          </a:p>
        </p:txBody>
      </p:sp>
    </p:spTree>
    <p:extLst>
      <p:ext uri="{BB962C8B-B14F-4D97-AF65-F5344CB8AC3E}">
        <p14:creationId xmlns:p14="http://schemas.microsoft.com/office/powerpoint/2010/main" val="1908773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50163B-01AE-48C3-B9DC-2E9A3EF4D7FA}" type="datetimeFigureOut">
              <a:rPr lang="en-US" smtClean="0"/>
              <a:t>2/19/2021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A6B40F-3F12-4607-A313-70B258FCB4D8}" type="slidenum">
              <a:rPr lang="en-US" smtClean="0"/>
              <a:t>‹#›</a:t>
            </a:fld>
            <a:endParaRPr lang="en-US"/>
          </a:p>
        </p:txBody>
      </p:sp>
    </p:spTree>
    <p:extLst>
      <p:ext uri="{BB962C8B-B14F-4D97-AF65-F5344CB8AC3E}">
        <p14:creationId xmlns:p14="http://schemas.microsoft.com/office/powerpoint/2010/main" val="615541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50163B-01AE-48C3-B9DC-2E9A3EF4D7FA}" type="datetimeFigureOut">
              <a:rPr lang="en-US" smtClean="0"/>
              <a:t>2/19/2021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A6B40F-3F12-4607-A313-70B258FCB4D8}" type="slidenum">
              <a:rPr lang="en-US" smtClean="0"/>
              <a:t>‹#›</a:t>
            </a:fld>
            <a:endParaRPr lang="en-US"/>
          </a:p>
        </p:txBody>
      </p:sp>
    </p:spTree>
    <p:extLst>
      <p:ext uri="{BB962C8B-B14F-4D97-AF65-F5344CB8AC3E}">
        <p14:creationId xmlns:p14="http://schemas.microsoft.com/office/powerpoint/2010/main" val="1248282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50163B-01AE-48C3-B9DC-2E9A3EF4D7FA}" type="datetimeFigureOut">
              <a:rPr lang="en-US" smtClean="0"/>
              <a:t>2/19/2021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A6B40F-3F12-4607-A313-70B258FCB4D8}" type="slidenum">
              <a:rPr lang="en-US" smtClean="0"/>
              <a:t>‹#›</a:t>
            </a:fld>
            <a:endParaRPr lang="en-US"/>
          </a:p>
        </p:txBody>
      </p:sp>
    </p:spTree>
    <p:extLst>
      <p:ext uri="{BB962C8B-B14F-4D97-AF65-F5344CB8AC3E}">
        <p14:creationId xmlns:p14="http://schemas.microsoft.com/office/powerpoint/2010/main" val="1875424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50163B-01AE-48C3-B9DC-2E9A3EF4D7FA}"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A6B40F-3F12-4607-A313-70B258FCB4D8}" type="slidenum">
              <a:rPr lang="en-US" smtClean="0"/>
              <a:t>‹#›</a:t>
            </a:fld>
            <a:endParaRPr lang="en-US"/>
          </a:p>
        </p:txBody>
      </p:sp>
    </p:spTree>
    <p:extLst>
      <p:ext uri="{BB962C8B-B14F-4D97-AF65-F5344CB8AC3E}">
        <p14:creationId xmlns:p14="http://schemas.microsoft.com/office/powerpoint/2010/main" val="2027865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50163B-01AE-48C3-B9DC-2E9A3EF4D7FA}"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A6B40F-3F12-4607-A313-70B258FCB4D8}" type="slidenum">
              <a:rPr lang="en-US" smtClean="0"/>
              <a:t>‹#›</a:t>
            </a:fld>
            <a:endParaRPr lang="en-US"/>
          </a:p>
        </p:txBody>
      </p:sp>
    </p:spTree>
    <p:extLst>
      <p:ext uri="{BB962C8B-B14F-4D97-AF65-F5344CB8AC3E}">
        <p14:creationId xmlns:p14="http://schemas.microsoft.com/office/powerpoint/2010/main" val="3911977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50163B-01AE-48C3-B9DC-2E9A3EF4D7FA}" type="datetimeFigureOut">
              <a:rPr lang="en-US" smtClean="0"/>
              <a:t>2/19/2021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9A6B40F-3F12-4607-A313-70B258FCB4D8}" type="slidenum">
              <a:rPr lang="en-US" smtClean="0"/>
              <a:t>‹#›</a:t>
            </a:fld>
            <a:endParaRPr lang="en-US"/>
          </a:p>
        </p:txBody>
      </p:sp>
    </p:spTree>
    <p:extLst>
      <p:ext uri="{BB962C8B-B14F-4D97-AF65-F5344CB8AC3E}">
        <p14:creationId xmlns:p14="http://schemas.microsoft.com/office/powerpoint/2010/main" val="1947628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ihip.indigoind.com/idsp/#!/login" TargetMode="External"/><Relationship Id="rId2" Type="http://schemas.openxmlformats.org/officeDocument/2006/relationships/hyperlink" Target="https://ihip.nhp.gov.in/idsp/#!/login"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 form entry (Desktop)</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19729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6FC0E-7AEB-4648-84DB-E696DE682DA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52E3A04-3B4E-4929-9385-CDC02E6E284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618C390-9C64-4EF8-806B-C4A3DDA652EF}"/>
              </a:ext>
            </a:extLst>
          </p:cNvPr>
          <p:cNvPicPr>
            <a:picLocks noChangeAspect="1"/>
          </p:cNvPicPr>
          <p:nvPr/>
        </p:nvPicPr>
        <p:blipFill>
          <a:blip r:embed="rId2"/>
          <a:stretch>
            <a:fillRect/>
          </a:stretch>
        </p:blipFill>
        <p:spPr>
          <a:xfrm>
            <a:off x="0" y="1255"/>
            <a:ext cx="9144000" cy="5140990"/>
          </a:xfrm>
          <a:prstGeom prst="rect">
            <a:avLst/>
          </a:prstGeom>
        </p:spPr>
      </p:pic>
      <p:sp>
        <p:nvSpPr>
          <p:cNvPr id="5" name="TextBox 4">
            <a:extLst>
              <a:ext uri="{FF2B5EF4-FFF2-40B4-BE49-F238E27FC236}">
                <a16:creationId xmlns:a16="http://schemas.microsoft.com/office/drawing/2014/main" id="{EB5800D6-A0EF-41F9-A3D2-B6DE0B9D71D3}"/>
              </a:ext>
            </a:extLst>
          </p:cNvPr>
          <p:cNvSpPr txBox="1"/>
          <p:nvPr/>
        </p:nvSpPr>
        <p:spPr>
          <a:xfrm>
            <a:off x="159495" y="3641361"/>
            <a:ext cx="8136904" cy="830997"/>
          </a:xfrm>
          <a:prstGeom prst="rect">
            <a:avLst/>
          </a:prstGeom>
          <a:solidFill>
            <a:schemeClr val="bg1"/>
          </a:solidFill>
          <a:ln>
            <a:solidFill>
              <a:schemeClr val="accent1"/>
            </a:solidFill>
          </a:ln>
          <a:effectLst>
            <a:glow rad="63500">
              <a:schemeClr val="accent3">
                <a:satMod val="175000"/>
                <a:alpha val="40000"/>
              </a:schemeClr>
            </a:glow>
          </a:effectLst>
        </p:spPr>
        <p:txBody>
          <a:bodyPr wrap="square" rtlCol="0">
            <a:spAutoFit/>
          </a:bodyPr>
          <a:lstStyle/>
          <a:p>
            <a:r>
              <a:rPr lang="en-US" sz="2400" dirty="0">
                <a:solidFill>
                  <a:srgbClr val="92D050"/>
                </a:solidFill>
              </a:rPr>
              <a:t>Download the “Blank S form” by clicking on </a:t>
            </a:r>
          </a:p>
          <a:p>
            <a:r>
              <a:rPr lang="en-US" sz="2400" dirty="0">
                <a:solidFill>
                  <a:srgbClr val="92D050"/>
                </a:solidFill>
              </a:rPr>
              <a:t>Downloads </a:t>
            </a:r>
            <a:r>
              <a:rPr lang="en-US" sz="2400" dirty="0">
                <a:solidFill>
                  <a:srgbClr val="92D050"/>
                </a:solidFill>
                <a:sym typeface="Wingdings" panose="05000000000000000000" pitchFamily="2" charset="2"/>
              </a:rPr>
              <a:t> Blank Forms  S form</a:t>
            </a:r>
            <a:endParaRPr lang="en-US" sz="2400" dirty="0">
              <a:solidFill>
                <a:srgbClr val="92D050"/>
              </a:solidFill>
            </a:endParaRPr>
          </a:p>
        </p:txBody>
      </p:sp>
      <p:pic>
        <p:nvPicPr>
          <p:cNvPr id="6" name="Picture 5" descr="D:\IHIP Coordinator\Study Material IHIP\Gujarat State Training IHIP 3-4 Apr 2019\b0b6dd8e-clickgif_01v01v01v01v000000.gif">
            <a:extLst>
              <a:ext uri="{FF2B5EF4-FFF2-40B4-BE49-F238E27FC236}">
                <a16:creationId xmlns:a16="http://schemas.microsoft.com/office/drawing/2014/main" id="{A52BBA56-E039-4F70-A22A-3144B6E27B2A}"/>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2191503"/>
            <a:ext cx="686073" cy="686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15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we will see S form</a:t>
            </a:r>
          </a:p>
        </p:txBody>
      </p:sp>
      <p:sp>
        <p:nvSpPr>
          <p:cNvPr id="3" name="Content Placeholder 2"/>
          <p:cNvSpPr>
            <a:spLocks noGrp="1"/>
          </p:cNvSpPr>
          <p:nvPr>
            <p:ph idx="1"/>
          </p:nvPr>
        </p:nvSpPr>
        <p:spPr/>
        <p:txBody>
          <a:bodyPr/>
          <a:lstStyle/>
          <a:p>
            <a:r>
              <a:rPr lang="en-US" dirty="0"/>
              <a:t>First we will see the S form through which the  Health Workers can submit the aggregate data of suspected cases and can also report the death case line list</a:t>
            </a:r>
          </a:p>
        </p:txBody>
      </p:sp>
    </p:spTree>
    <p:extLst>
      <p:ext uri="{BB962C8B-B14F-4D97-AF65-F5344CB8AC3E}">
        <p14:creationId xmlns:p14="http://schemas.microsoft.com/office/powerpoint/2010/main" val="615483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C84E9-19DE-49A9-B45D-98DD3BDE6B4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CD817F2-0ED8-47C9-BAC6-54B2D3E4219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580406F-610A-4E24-A7EA-D145FBFEED49}"/>
              </a:ext>
            </a:extLst>
          </p:cNvPr>
          <p:cNvPicPr>
            <a:picLocks noChangeAspect="1"/>
          </p:cNvPicPr>
          <p:nvPr/>
        </p:nvPicPr>
        <p:blipFill>
          <a:blip r:embed="rId2"/>
          <a:stretch>
            <a:fillRect/>
          </a:stretch>
        </p:blipFill>
        <p:spPr>
          <a:xfrm>
            <a:off x="0" y="1255"/>
            <a:ext cx="9144000" cy="5140990"/>
          </a:xfrm>
          <a:prstGeom prst="rect">
            <a:avLst/>
          </a:prstGeom>
        </p:spPr>
      </p:pic>
      <p:sp>
        <p:nvSpPr>
          <p:cNvPr id="5" name="TextBox 4">
            <a:extLst>
              <a:ext uri="{FF2B5EF4-FFF2-40B4-BE49-F238E27FC236}">
                <a16:creationId xmlns:a16="http://schemas.microsoft.com/office/drawing/2014/main" id="{00E4049C-1AAC-4537-8C87-DE038FF1D19F}"/>
              </a:ext>
            </a:extLst>
          </p:cNvPr>
          <p:cNvSpPr txBox="1"/>
          <p:nvPr/>
        </p:nvSpPr>
        <p:spPr>
          <a:xfrm>
            <a:off x="179512" y="3574017"/>
            <a:ext cx="8507288" cy="1323439"/>
          </a:xfrm>
          <a:prstGeom prst="rect">
            <a:avLst/>
          </a:prstGeom>
          <a:solidFill>
            <a:schemeClr val="bg1"/>
          </a:solidFill>
          <a:ln>
            <a:solidFill>
              <a:schemeClr val="accent1"/>
            </a:solidFill>
          </a:ln>
          <a:effectLst>
            <a:glow rad="63500">
              <a:schemeClr val="accent3">
                <a:satMod val="175000"/>
                <a:alpha val="40000"/>
              </a:schemeClr>
            </a:glow>
          </a:effectLst>
        </p:spPr>
        <p:txBody>
          <a:bodyPr wrap="square" rtlCol="0">
            <a:spAutoFit/>
          </a:bodyPr>
          <a:lstStyle/>
          <a:p>
            <a:r>
              <a:rPr lang="en-US" sz="2000" dirty="0">
                <a:solidFill>
                  <a:srgbClr val="92D050"/>
                </a:solidFill>
              </a:rPr>
              <a:t>Once the figures have been filled in by the Health Worker in the blank  S form for a particular village for a particular date, then the same figures can be updated on IHIP-IDSP website through </a:t>
            </a:r>
          </a:p>
          <a:p>
            <a:r>
              <a:rPr lang="en-US" sz="2000" dirty="0">
                <a:solidFill>
                  <a:srgbClr val="92D050"/>
                </a:solidFill>
              </a:rPr>
              <a:t>“Forms </a:t>
            </a:r>
            <a:r>
              <a:rPr lang="en-US" sz="2000" dirty="0">
                <a:solidFill>
                  <a:srgbClr val="92D050"/>
                </a:solidFill>
                <a:sym typeface="Wingdings" panose="05000000000000000000" pitchFamily="2" charset="2"/>
              </a:rPr>
              <a:t></a:t>
            </a:r>
            <a:r>
              <a:rPr lang="en-US" sz="2000" dirty="0">
                <a:solidFill>
                  <a:srgbClr val="92D050"/>
                </a:solidFill>
              </a:rPr>
              <a:t> Suspected  Cases form”</a:t>
            </a:r>
          </a:p>
        </p:txBody>
      </p:sp>
      <p:pic>
        <p:nvPicPr>
          <p:cNvPr id="6" name="Picture 5" descr="D:\IHIP Coordinator\Study Material IHIP\Gujarat State Training IHIP 3-4 Apr 2019\b0b6dd8e-clickgif_01v01v01v01v000000.gif">
            <a:extLst>
              <a:ext uri="{FF2B5EF4-FFF2-40B4-BE49-F238E27FC236}">
                <a16:creationId xmlns:a16="http://schemas.microsoft.com/office/drawing/2014/main" id="{B024F62A-D9F8-49C7-882F-073AB4EA70A5}"/>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1701011"/>
            <a:ext cx="686073" cy="686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2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466FD-67F1-4A97-8634-3EB4D181301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6C00602-37DE-4059-B849-6EC9A5F350C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36F265E-A66B-42D3-944C-7C4A5AC3D44C}"/>
              </a:ext>
            </a:extLst>
          </p:cNvPr>
          <p:cNvPicPr>
            <a:picLocks noChangeAspect="1"/>
          </p:cNvPicPr>
          <p:nvPr/>
        </p:nvPicPr>
        <p:blipFill>
          <a:blip r:embed="rId2"/>
          <a:stretch>
            <a:fillRect/>
          </a:stretch>
        </p:blipFill>
        <p:spPr>
          <a:xfrm>
            <a:off x="0" y="1255"/>
            <a:ext cx="9144000" cy="5140990"/>
          </a:xfrm>
          <a:prstGeom prst="rect">
            <a:avLst/>
          </a:prstGeom>
        </p:spPr>
      </p:pic>
      <p:sp>
        <p:nvSpPr>
          <p:cNvPr id="5" name="TextBox 4">
            <a:extLst>
              <a:ext uri="{FF2B5EF4-FFF2-40B4-BE49-F238E27FC236}">
                <a16:creationId xmlns:a16="http://schemas.microsoft.com/office/drawing/2014/main" id="{CE4E0C53-114E-44CE-A48F-86321541A44A}"/>
              </a:ext>
            </a:extLst>
          </p:cNvPr>
          <p:cNvSpPr txBox="1"/>
          <p:nvPr/>
        </p:nvSpPr>
        <p:spPr>
          <a:xfrm>
            <a:off x="539552" y="3498562"/>
            <a:ext cx="7992888" cy="369332"/>
          </a:xfrm>
          <a:prstGeom prst="rect">
            <a:avLst/>
          </a:prstGeom>
          <a:noFill/>
          <a:ln>
            <a:solidFill>
              <a:schemeClr val="accent1"/>
            </a:solidFill>
          </a:ln>
          <a:effectLst>
            <a:glow rad="63500">
              <a:schemeClr val="accent3">
                <a:satMod val="175000"/>
                <a:alpha val="40000"/>
              </a:schemeClr>
            </a:glow>
          </a:effectLst>
        </p:spPr>
        <p:txBody>
          <a:bodyPr wrap="square" rtlCol="0">
            <a:spAutoFit/>
          </a:bodyPr>
          <a:lstStyle/>
          <a:p>
            <a:r>
              <a:rPr lang="en-US" dirty="0">
                <a:solidFill>
                  <a:srgbClr val="92D050"/>
                </a:solidFill>
              </a:rPr>
              <a:t>This is how the web page looks after clicking on “Forms </a:t>
            </a:r>
            <a:r>
              <a:rPr lang="en-US" dirty="0">
                <a:solidFill>
                  <a:srgbClr val="92D050"/>
                </a:solidFill>
                <a:sym typeface="Wingdings" panose="05000000000000000000" pitchFamily="2" charset="2"/>
              </a:rPr>
              <a:t></a:t>
            </a:r>
            <a:r>
              <a:rPr lang="en-US" dirty="0">
                <a:solidFill>
                  <a:srgbClr val="92D050"/>
                </a:solidFill>
              </a:rPr>
              <a:t> Suspected  Cases form”</a:t>
            </a:r>
          </a:p>
        </p:txBody>
      </p:sp>
      <p:sp>
        <p:nvSpPr>
          <p:cNvPr id="6" name="Oval Callout 5">
            <a:extLst>
              <a:ext uri="{FF2B5EF4-FFF2-40B4-BE49-F238E27FC236}">
                <a16:creationId xmlns:a16="http://schemas.microsoft.com/office/drawing/2014/main" id="{C9E299C2-982E-43F3-95BC-E0412A0D65A2}"/>
              </a:ext>
            </a:extLst>
          </p:cNvPr>
          <p:cNvSpPr/>
          <p:nvPr/>
        </p:nvSpPr>
        <p:spPr>
          <a:xfrm>
            <a:off x="3707904" y="1773293"/>
            <a:ext cx="2160240" cy="576064"/>
          </a:xfrm>
          <a:prstGeom prst="wedgeEllipseCallout">
            <a:avLst>
              <a:gd name="adj1" fmla="val -62670"/>
              <a:gd name="adj2" fmla="val 60654"/>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Then click here to expand the S form</a:t>
            </a:r>
          </a:p>
        </p:txBody>
      </p:sp>
      <p:pic>
        <p:nvPicPr>
          <p:cNvPr id="9" name="Picture 8" descr="D:\IHIP Coordinator\Study Material IHIP\Gujarat State Training IHIP 3-4 Apr 2019\b0b6dd8e-clickgif_01v01v01v01v000000.gif">
            <a:extLst>
              <a:ext uri="{FF2B5EF4-FFF2-40B4-BE49-F238E27FC236}">
                <a16:creationId xmlns:a16="http://schemas.microsoft.com/office/drawing/2014/main" id="{98BEC9C2-D5B4-4C14-9AB2-A1A593369B3D}"/>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2400991"/>
            <a:ext cx="686073" cy="686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71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2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par>
                                <p:cTn id="14" presetID="2" presetClass="entr" presetSubtype="4" fill="hold" nodeType="withEffect">
                                  <p:stCondLst>
                                    <p:cond delay="200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8BA38-0580-47A8-96E7-57C2118886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C71D168-D6ED-4CDB-90C6-9F7E50FDDD1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0291F9C-BF82-425D-9460-52FE121FB045}"/>
              </a:ext>
            </a:extLst>
          </p:cNvPr>
          <p:cNvPicPr>
            <a:picLocks noChangeAspect="1"/>
          </p:cNvPicPr>
          <p:nvPr/>
        </p:nvPicPr>
        <p:blipFill>
          <a:blip r:embed="rId2"/>
          <a:stretch>
            <a:fillRect/>
          </a:stretch>
        </p:blipFill>
        <p:spPr>
          <a:xfrm>
            <a:off x="0" y="1255"/>
            <a:ext cx="9144000" cy="5140990"/>
          </a:xfrm>
          <a:prstGeom prst="rect">
            <a:avLst/>
          </a:prstGeom>
        </p:spPr>
      </p:pic>
      <p:sp>
        <p:nvSpPr>
          <p:cNvPr id="5" name="TextBox 4">
            <a:extLst>
              <a:ext uri="{FF2B5EF4-FFF2-40B4-BE49-F238E27FC236}">
                <a16:creationId xmlns:a16="http://schemas.microsoft.com/office/drawing/2014/main" id="{92C8977E-496C-4DA1-BB17-CC17C8127316}"/>
              </a:ext>
            </a:extLst>
          </p:cNvPr>
          <p:cNvSpPr txBox="1"/>
          <p:nvPr/>
        </p:nvSpPr>
        <p:spPr>
          <a:xfrm>
            <a:off x="899592" y="48718"/>
            <a:ext cx="8064896" cy="369332"/>
          </a:xfrm>
          <a:prstGeom prst="rect">
            <a:avLst/>
          </a:prstGeom>
          <a:noFill/>
          <a:ln>
            <a:solidFill>
              <a:schemeClr val="accent1"/>
            </a:solidFill>
          </a:ln>
          <a:effectLst>
            <a:glow rad="63500">
              <a:schemeClr val="accent3">
                <a:satMod val="175000"/>
                <a:alpha val="40000"/>
              </a:schemeClr>
            </a:glow>
          </a:effectLst>
        </p:spPr>
        <p:txBody>
          <a:bodyPr wrap="square" rtlCol="0">
            <a:spAutoFit/>
          </a:bodyPr>
          <a:lstStyle/>
          <a:p>
            <a:r>
              <a:rPr lang="en-US" dirty="0">
                <a:solidFill>
                  <a:srgbClr val="92D050"/>
                </a:solidFill>
              </a:rPr>
              <a:t>In a single S form page, one can do the aggregate data entry only for a single village</a:t>
            </a:r>
          </a:p>
        </p:txBody>
      </p:sp>
      <p:sp>
        <p:nvSpPr>
          <p:cNvPr id="6" name="Oval Callout 4">
            <a:extLst>
              <a:ext uri="{FF2B5EF4-FFF2-40B4-BE49-F238E27FC236}">
                <a16:creationId xmlns:a16="http://schemas.microsoft.com/office/drawing/2014/main" id="{7F7E7DE1-7382-40FD-A5E6-A092316CC77B}"/>
              </a:ext>
            </a:extLst>
          </p:cNvPr>
          <p:cNvSpPr/>
          <p:nvPr/>
        </p:nvSpPr>
        <p:spPr>
          <a:xfrm>
            <a:off x="2123728" y="2394499"/>
            <a:ext cx="2592288" cy="2016224"/>
          </a:xfrm>
          <a:prstGeom prst="wedgeEllipseCallout">
            <a:avLst>
              <a:gd name="adj1" fmla="val -51759"/>
              <a:gd name="adj2" fmla="val -85195"/>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Select from the dropdown menu the village for which the aggregate data has been collected in blank S form; let’s take an example of </a:t>
            </a:r>
            <a:r>
              <a:rPr lang="en-US" sz="1400" dirty="0" err="1">
                <a:solidFill>
                  <a:schemeClr val="tx1"/>
                </a:solidFill>
              </a:rPr>
              <a:t>Agalagunte</a:t>
            </a:r>
            <a:r>
              <a:rPr lang="en-US" sz="1400" dirty="0">
                <a:solidFill>
                  <a:schemeClr val="tx1"/>
                </a:solidFill>
              </a:rPr>
              <a:t> village</a:t>
            </a:r>
          </a:p>
        </p:txBody>
      </p:sp>
    </p:spTree>
    <p:extLst>
      <p:ext uri="{BB962C8B-B14F-4D97-AF65-F5344CB8AC3E}">
        <p14:creationId xmlns:p14="http://schemas.microsoft.com/office/powerpoint/2010/main" val="153388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2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97376-60F7-4EF4-8663-63A392F467E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D434AE9-C870-4B2B-B20B-B228781C068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0D62842-F581-4723-9E8D-AFB0FDF9C297}"/>
              </a:ext>
            </a:extLst>
          </p:cNvPr>
          <p:cNvPicPr>
            <a:picLocks noChangeAspect="1"/>
          </p:cNvPicPr>
          <p:nvPr/>
        </p:nvPicPr>
        <p:blipFill>
          <a:blip r:embed="rId2"/>
          <a:stretch>
            <a:fillRect/>
          </a:stretch>
        </p:blipFill>
        <p:spPr>
          <a:xfrm>
            <a:off x="0" y="1255"/>
            <a:ext cx="9144000" cy="5140990"/>
          </a:xfrm>
          <a:prstGeom prst="rect">
            <a:avLst/>
          </a:prstGeom>
        </p:spPr>
      </p:pic>
      <p:sp>
        <p:nvSpPr>
          <p:cNvPr id="5" name="Rectangle 4">
            <a:extLst>
              <a:ext uri="{FF2B5EF4-FFF2-40B4-BE49-F238E27FC236}">
                <a16:creationId xmlns:a16="http://schemas.microsoft.com/office/drawing/2014/main" id="{203FA593-B662-40C2-9232-3C8681D77D10}"/>
              </a:ext>
            </a:extLst>
          </p:cNvPr>
          <p:cNvSpPr/>
          <p:nvPr/>
        </p:nvSpPr>
        <p:spPr>
          <a:xfrm>
            <a:off x="3223571" y="2925916"/>
            <a:ext cx="936103" cy="2166113"/>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CB0FF05-FF1A-4AF4-8CAE-BA68BE219003}"/>
              </a:ext>
            </a:extLst>
          </p:cNvPr>
          <p:cNvSpPr/>
          <p:nvPr/>
        </p:nvSpPr>
        <p:spPr>
          <a:xfrm>
            <a:off x="4747915" y="2925456"/>
            <a:ext cx="1008112" cy="2166113"/>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Callout 5">
            <a:extLst>
              <a:ext uri="{FF2B5EF4-FFF2-40B4-BE49-F238E27FC236}">
                <a16:creationId xmlns:a16="http://schemas.microsoft.com/office/drawing/2014/main" id="{FE2BCFD8-182F-40F4-B370-8605AB88548C}"/>
              </a:ext>
            </a:extLst>
          </p:cNvPr>
          <p:cNvSpPr/>
          <p:nvPr/>
        </p:nvSpPr>
        <p:spPr>
          <a:xfrm>
            <a:off x="1043608" y="1707654"/>
            <a:ext cx="2160240" cy="1188290"/>
          </a:xfrm>
          <a:prstGeom prst="wedgeEllipseCallout">
            <a:avLst>
              <a:gd name="adj1" fmla="val 47582"/>
              <a:gd name="adj2" fmla="val 51560"/>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Put the figures in the blank boxes as per the filled in hardcopy of S form</a:t>
            </a:r>
          </a:p>
        </p:txBody>
      </p:sp>
    </p:spTree>
    <p:extLst>
      <p:ext uri="{BB962C8B-B14F-4D97-AF65-F5344CB8AC3E}">
        <p14:creationId xmlns:p14="http://schemas.microsoft.com/office/powerpoint/2010/main" val="315128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0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97376-60F7-4EF4-8663-63A392F467E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D434AE9-C870-4B2B-B20B-B228781C068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0D62842-F581-4723-9E8D-AFB0FDF9C297}"/>
              </a:ext>
            </a:extLst>
          </p:cNvPr>
          <p:cNvPicPr>
            <a:picLocks noChangeAspect="1"/>
          </p:cNvPicPr>
          <p:nvPr/>
        </p:nvPicPr>
        <p:blipFill>
          <a:blip r:embed="rId2"/>
          <a:stretch>
            <a:fillRect/>
          </a:stretch>
        </p:blipFill>
        <p:spPr>
          <a:xfrm>
            <a:off x="0" y="1255"/>
            <a:ext cx="9144000" cy="5140990"/>
          </a:xfrm>
          <a:prstGeom prst="rect">
            <a:avLst/>
          </a:prstGeom>
        </p:spPr>
      </p:pic>
      <p:sp>
        <p:nvSpPr>
          <p:cNvPr id="5" name="Rectangle 4">
            <a:extLst>
              <a:ext uri="{FF2B5EF4-FFF2-40B4-BE49-F238E27FC236}">
                <a16:creationId xmlns:a16="http://schemas.microsoft.com/office/drawing/2014/main" id="{E9007D3A-D973-4305-9884-92B03AC2CB1C}"/>
              </a:ext>
            </a:extLst>
          </p:cNvPr>
          <p:cNvSpPr/>
          <p:nvPr/>
        </p:nvSpPr>
        <p:spPr>
          <a:xfrm>
            <a:off x="4247964" y="2919667"/>
            <a:ext cx="468052" cy="215109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C7CFFFC-DDBA-4D73-8DA2-01E19561C744}"/>
              </a:ext>
            </a:extLst>
          </p:cNvPr>
          <p:cNvSpPr/>
          <p:nvPr/>
        </p:nvSpPr>
        <p:spPr>
          <a:xfrm>
            <a:off x="5765304" y="2022582"/>
            <a:ext cx="1038944" cy="3048181"/>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Callout 5">
            <a:extLst>
              <a:ext uri="{FF2B5EF4-FFF2-40B4-BE49-F238E27FC236}">
                <a16:creationId xmlns:a16="http://schemas.microsoft.com/office/drawing/2014/main" id="{DCD5164D-E2FA-4B72-9049-539EC35B4C92}"/>
              </a:ext>
            </a:extLst>
          </p:cNvPr>
          <p:cNvSpPr/>
          <p:nvPr/>
        </p:nvSpPr>
        <p:spPr>
          <a:xfrm>
            <a:off x="6012160" y="205978"/>
            <a:ext cx="2160240" cy="1188290"/>
          </a:xfrm>
          <a:prstGeom prst="wedgeEllipseCallout">
            <a:avLst>
              <a:gd name="adj1" fmla="val -36773"/>
              <a:gd name="adj2" fmla="val 104815"/>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These columns would be updated automatically</a:t>
            </a:r>
          </a:p>
        </p:txBody>
      </p:sp>
    </p:spTree>
    <p:extLst>
      <p:ext uri="{BB962C8B-B14F-4D97-AF65-F5344CB8AC3E}">
        <p14:creationId xmlns:p14="http://schemas.microsoft.com/office/powerpoint/2010/main" val="205692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0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97376-60F7-4EF4-8663-63A392F467E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D434AE9-C870-4B2B-B20B-B228781C068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0D62842-F581-4723-9E8D-AFB0FDF9C297}"/>
              </a:ext>
            </a:extLst>
          </p:cNvPr>
          <p:cNvPicPr>
            <a:picLocks noChangeAspect="1"/>
          </p:cNvPicPr>
          <p:nvPr/>
        </p:nvPicPr>
        <p:blipFill>
          <a:blip r:embed="rId2"/>
          <a:stretch>
            <a:fillRect/>
          </a:stretch>
        </p:blipFill>
        <p:spPr>
          <a:xfrm>
            <a:off x="0" y="1255"/>
            <a:ext cx="9144000" cy="5140990"/>
          </a:xfrm>
          <a:prstGeom prst="rect">
            <a:avLst/>
          </a:prstGeom>
        </p:spPr>
      </p:pic>
      <p:sp>
        <p:nvSpPr>
          <p:cNvPr id="7" name="Rectangle 6">
            <a:extLst>
              <a:ext uri="{FF2B5EF4-FFF2-40B4-BE49-F238E27FC236}">
                <a16:creationId xmlns:a16="http://schemas.microsoft.com/office/drawing/2014/main" id="{E6B63EF2-4651-43A2-9BA1-A9022B1218DF}"/>
              </a:ext>
            </a:extLst>
          </p:cNvPr>
          <p:cNvSpPr/>
          <p:nvPr/>
        </p:nvSpPr>
        <p:spPr>
          <a:xfrm>
            <a:off x="6755414" y="2418524"/>
            <a:ext cx="1705018" cy="260149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Callout 5">
            <a:extLst>
              <a:ext uri="{FF2B5EF4-FFF2-40B4-BE49-F238E27FC236}">
                <a16:creationId xmlns:a16="http://schemas.microsoft.com/office/drawing/2014/main" id="{305B0167-E592-47CB-B20A-B73F3EC499D8}"/>
              </a:ext>
            </a:extLst>
          </p:cNvPr>
          <p:cNvSpPr/>
          <p:nvPr/>
        </p:nvSpPr>
        <p:spPr>
          <a:xfrm>
            <a:off x="5436096" y="205978"/>
            <a:ext cx="3600400" cy="1044274"/>
          </a:xfrm>
          <a:prstGeom prst="wedgeEllipseCallout">
            <a:avLst>
              <a:gd name="adj1" fmla="val 9126"/>
              <a:gd name="adj2" fmla="val 81701"/>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This section would be updated when the details of deaths have been updated in “Reporting Deaths” section</a:t>
            </a:r>
          </a:p>
        </p:txBody>
      </p:sp>
    </p:spTree>
    <p:extLst>
      <p:ext uri="{BB962C8B-B14F-4D97-AF65-F5344CB8AC3E}">
        <p14:creationId xmlns:p14="http://schemas.microsoft.com/office/powerpoint/2010/main" val="21799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Callout 3"/>
          <p:cNvSpPr/>
          <p:nvPr/>
        </p:nvSpPr>
        <p:spPr>
          <a:xfrm>
            <a:off x="2123728" y="3579862"/>
            <a:ext cx="2232248" cy="1044274"/>
          </a:xfrm>
          <a:prstGeom prst="wedgeEllipseCallout">
            <a:avLst>
              <a:gd name="adj1" fmla="val -96748"/>
              <a:gd name="adj2" fmla="val 86239"/>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Click on “Save” once all the figures have been updated on S form page</a:t>
            </a:r>
          </a:p>
        </p:txBody>
      </p:sp>
      <p:pic>
        <p:nvPicPr>
          <p:cNvPr id="5" name="Picture 4" descr="D:\IHIP Coordinator\Study Material IHIP\Gujarat State Training IHIP 3-4 Apr 2019\b0b6dd8e-clickgif_01v01v01v01v000000.gif">
            <a:extLst>
              <a:ext uri="{FF2B5EF4-FFF2-40B4-BE49-F238E27FC236}">
                <a16:creationId xmlns:a16="http://schemas.microsoft.com/office/drawing/2014/main" id="{F4D7714A-633F-4525-862D-0403EA182FEA}"/>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112839">
            <a:off x="345341" y="4788626"/>
            <a:ext cx="391698" cy="391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28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solidFill>
            <a:schemeClr val="bg1"/>
          </a:solidFill>
          <a:ln>
            <a:noFill/>
          </a:ln>
          <a:extLst/>
        </p:spPr>
      </p:pic>
      <p:sp>
        <p:nvSpPr>
          <p:cNvPr id="4" name="Oval Callout 3"/>
          <p:cNvSpPr/>
          <p:nvPr/>
        </p:nvSpPr>
        <p:spPr>
          <a:xfrm>
            <a:off x="2123728" y="3579862"/>
            <a:ext cx="2232248" cy="1044274"/>
          </a:xfrm>
          <a:prstGeom prst="wedgeEllipseCallout">
            <a:avLst>
              <a:gd name="adj1" fmla="val -70551"/>
              <a:gd name="adj2" fmla="val 52639"/>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Message received after the data has been saved</a:t>
            </a:r>
          </a:p>
        </p:txBody>
      </p:sp>
    </p:spTree>
    <p:extLst>
      <p:ext uri="{BB962C8B-B14F-4D97-AF65-F5344CB8AC3E}">
        <p14:creationId xmlns:p14="http://schemas.microsoft.com/office/powerpoint/2010/main" val="166230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pPr marL="514350" indent="-514350">
              <a:buFont typeface="+mj-lt"/>
              <a:buAutoNum type="arabicPeriod"/>
            </a:pPr>
            <a:r>
              <a:rPr lang="en-US" dirty="0"/>
              <a:t>How to use Desktop version for S form entry (aggregate data only)</a:t>
            </a:r>
          </a:p>
          <a:p>
            <a:pPr marL="514350" indent="-514350">
              <a:buFont typeface="+mj-lt"/>
              <a:buAutoNum type="arabicPeriod"/>
            </a:pPr>
            <a:r>
              <a:rPr lang="en-US" dirty="0"/>
              <a:t>How to Report Deaths using Desktop version</a:t>
            </a:r>
          </a:p>
          <a:p>
            <a:pPr marL="514350" indent="-514350">
              <a:buFont typeface="+mj-lt"/>
              <a:buAutoNum type="arabicPeriod"/>
            </a:pPr>
            <a:r>
              <a:rPr lang="en-US" dirty="0"/>
              <a:t>How to fill in Event Alert form using Desktop version</a:t>
            </a:r>
          </a:p>
          <a:p>
            <a:pPr marL="514350" indent="-514350">
              <a:buFont typeface="+mj-lt"/>
              <a:buAutoNum type="arabicPeriod"/>
            </a:pPr>
            <a:r>
              <a:rPr lang="en-US" dirty="0"/>
              <a:t>Reports</a:t>
            </a:r>
          </a:p>
          <a:p>
            <a:pPr marL="0" indent="0">
              <a:buNone/>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1213399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B23F8-40AC-4AB9-B7F1-093F6336782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08E8EC-F70B-4FD6-A637-FE12E0116EF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B3151A7-A8AC-4282-A204-6432D6F48DD5}"/>
              </a:ext>
            </a:extLst>
          </p:cNvPr>
          <p:cNvPicPr>
            <a:picLocks noChangeAspect="1"/>
          </p:cNvPicPr>
          <p:nvPr/>
        </p:nvPicPr>
        <p:blipFill>
          <a:blip r:embed="rId2"/>
          <a:stretch>
            <a:fillRect/>
          </a:stretch>
        </p:blipFill>
        <p:spPr>
          <a:xfrm>
            <a:off x="0" y="1255"/>
            <a:ext cx="9144000" cy="5140990"/>
          </a:xfrm>
          <a:prstGeom prst="rect">
            <a:avLst/>
          </a:prstGeom>
        </p:spPr>
      </p:pic>
      <p:sp>
        <p:nvSpPr>
          <p:cNvPr id="5" name="Oval Callout 3">
            <a:extLst>
              <a:ext uri="{FF2B5EF4-FFF2-40B4-BE49-F238E27FC236}">
                <a16:creationId xmlns:a16="http://schemas.microsoft.com/office/drawing/2014/main" id="{2CA130E6-5CF2-4471-BB50-25D2B59D2C7F}"/>
              </a:ext>
            </a:extLst>
          </p:cNvPr>
          <p:cNvSpPr/>
          <p:nvPr/>
        </p:nvSpPr>
        <p:spPr>
          <a:xfrm>
            <a:off x="3275856" y="51470"/>
            <a:ext cx="2880320" cy="864096"/>
          </a:xfrm>
          <a:prstGeom prst="wedgeEllipseCallout">
            <a:avLst>
              <a:gd name="adj1" fmla="val -75576"/>
              <a:gd name="adj2" fmla="val -21017"/>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Once you click on “Reporting Deaths”, this section would expand as following</a:t>
            </a:r>
          </a:p>
        </p:txBody>
      </p:sp>
    </p:spTree>
    <p:extLst>
      <p:ext uri="{BB962C8B-B14F-4D97-AF65-F5344CB8AC3E}">
        <p14:creationId xmlns:p14="http://schemas.microsoft.com/office/powerpoint/2010/main" val="15360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933F0-E963-41CA-949B-771BD402C8D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62910B7-D35D-4A7E-8440-BFE53AAB7327}"/>
              </a:ext>
            </a:extLst>
          </p:cNvPr>
          <p:cNvSpPr>
            <a:spLocks noGrp="1"/>
          </p:cNvSpPr>
          <p:nvPr>
            <p:ph idx="1"/>
          </p:nvPr>
        </p:nvSpPr>
        <p:spPr/>
        <p:txBody>
          <a:bodyPr>
            <a:normAutofit fontScale="92500" lnSpcReduction="20000"/>
          </a:bodyPr>
          <a:lstStyle/>
          <a:p>
            <a:r>
              <a:rPr lang="en-US" dirty="0">
                <a:solidFill>
                  <a:srgbClr val="FF0000"/>
                </a:solidFill>
              </a:rPr>
              <a:t>Please note that the HWs have to report only those death cases who have died in the field itself without having visited any health facility or their deaths have not been reported to the system by any means </a:t>
            </a:r>
          </a:p>
          <a:p>
            <a:r>
              <a:rPr lang="en-US" dirty="0">
                <a:solidFill>
                  <a:srgbClr val="FF0000"/>
                </a:solidFill>
              </a:rPr>
              <a:t>Also note that only deaths due to syndromes under surveillance in IDSP within last 30 days need to be reported</a:t>
            </a:r>
          </a:p>
          <a:p>
            <a:endParaRPr lang="en-US" dirty="0"/>
          </a:p>
        </p:txBody>
      </p:sp>
    </p:spTree>
    <p:extLst>
      <p:ext uri="{BB962C8B-B14F-4D97-AF65-F5344CB8AC3E}">
        <p14:creationId xmlns:p14="http://schemas.microsoft.com/office/powerpoint/2010/main" val="3034605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DF753-5C0E-4A9C-B450-72DE89F543B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EDA7397-DF4C-4A58-A311-1C72D88C76C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7623DE1-BA2A-4D2A-9D5E-A86B717C0BCE}"/>
              </a:ext>
            </a:extLst>
          </p:cNvPr>
          <p:cNvPicPr>
            <a:picLocks noChangeAspect="1"/>
          </p:cNvPicPr>
          <p:nvPr/>
        </p:nvPicPr>
        <p:blipFill>
          <a:blip r:embed="rId2"/>
          <a:stretch>
            <a:fillRect/>
          </a:stretch>
        </p:blipFill>
        <p:spPr>
          <a:xfrm>
            <a:off x="0" y="1255"/>
            <a:ext cx="9144000" cy="5140990"/>
          </a:xfrm>
          <a:prstGeom prst="rect">
            <a:avLst/>
          </a:prstGeom>
        </p:spPr>
      </p:pic>
      <p:sp>
        <p:nvSpPr>
          <p:cNvPr id="5" name="Oval Callout 5">
            <a:extLst>
              <a:ext uri="{FF2B5EF4-FFF2-40B4-BE49-F238E27FC236}">
                <a16:creationId xmlns:a16="http://schemas.microsoft.com/office/drawing/2014/main" id="{75A494DB-4C2C-42E0-88B0-25F621D9B274}"/>
              </a:ext>
            </a:extLst>
          </p:cNvPr>
          <p:cNvSpPr/>
          <p:nvPr/>
        </p:nvSpPr>
        <p:spPr>
          <a:xfrm>
            <a:off x="6960840" y="3103914"/>
            <a:ext cx="2411760" cy="1568102"/>
          </a:xfrm>
          <a:prstGeom prst="wedgeEllipseCallout">
            <a:avLst>
              <a:gd name="adj1" fmla="val -61139"/>
              <a:gd name="adj2" fmla="val -60379"/>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Fill in the basic details of the person died especially the </a:t>
            </a:r>
            <a:r>
              <a:rPr lang="en-US" sz="1400">
                <a:solidFill>
                  <a:schemeClr val="tx1"/>
                </a:solidFill>
              </a:rPr>
              <a:t>mandatory fields (marked with *)</a:t>
            </a:r>
            <a:endParaRPr lang="en-US" sz="1400" dirty="0">
              <a:solidFill>
                <a:schemeClr val="tx1"/>
              </a:solidFill>
            </a:endParaRPr>
          </a:p>
        </p:txBody>
      </p:sp>
      <p:sp>
        <p:nvSpPr>
          <p:cNvPr id="6" name="Rectangle 5">
            <a:extLst>
              <a:ext uri="{FF2B5EF4-FFF2-40B4-BE49-F238E27FC236}">
                <a16:creationId xmlns:a16="http://schemas.microsoft.com/office/drawing/2014/main" id="{CB6CC95F-E8E5-47E1-8C77-705318813A5D}"/>
              </a:ext>
            </a:extLst>
          </p:cNvPr>
          <p:cNvSpPr/>
          <p:nvPr/>
        </p:nvSpPr>
        <p:spPr>
          <a:xfrm>
            <a:off x="414670" y="908004"/>
            <a:ext cx="7829738" cy="20237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270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D0610-AB92-4135-B50A-7090FD6219E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E7231A2-B262-444C-A70E-66FC58CD61A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CF43605-60DA-4C6A-9BA9-8C2C7EB033E3}"/>
              </a:ext>
            </a:extLst>
          </p:cNvPr>
          <p:cNvPicPr>
            <a:picLocks noChangeAspect="1"/>
          </p:cNvPicPr>
          <p:nvPr/>
        </p:nvPicPr>
        <p:blipFill>
          <a:blip r:embed="rId2"/>
          <a:stretch>
            <a:fillRect/>
          </a:stretch>
        </p:blipFill>
        <p:spPr>
          <a:xfrm>
            <a:off x="0" y="1255"/>
            <a:ext cx="9144000" cy="5140990"/>
          </a:xfrm>
          <a:prstGeom prst="rect">
            <a:avLst/>
          </a:prstGeom>
          <a:solidFill>
            <a:schemeClr val="bg1"/>
          </a:solidFill>
        </p:spPr>
      </p:pic>
      <p:sp>
        <p:nvSpPr>
          <p:cNvPr id="5" name="Oval Callout 3">
            <a:extLst>
              <a:ext uri="{FF2B5EF4-FFF2-40B4-BE49-F238E27FC236}">
                <a16:creationId xmlns:a16="http://schemas.microsoft.com/office/drawing/2014/main" id="{B76BB1BC-D508-49D5-B009-9A6017452F08}"/>
              </a:ext>
            </a:extLst>
          </p:cNvPr>
          <p:cNvSpPr/>
          <p:nvPr/>
        </p:nvSpPr>
        <p:spPr>
          <a:xfrm>
            <a:off x="3491880" y="2566095"/>
            <a:ext cx="2160240" cy="1080120"/>
          </a:xfrm>
          <a:prstGeom prst="wedgeEllipseCallout">
            <a:avLst>
              <a:gd name="adj1" fmla="val -64001"/>
              <a:gd name="adj2" fmla="val 99661"/>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Select the “Probable Cause of Death” from the drop down list</a:t>
            </a:r>
          </a:p>
        </p:txBody>
      </p:sp>
      <p:sp>
        <p:nvSpPr>
          <p:cNvPr id="6" name="Oval Callout 4">
            <a:extLst>
              <a:ext uri="{FF2B5EF4-FFF2-40B4-BE49-F238E27FC236}">
                <a16:creationId xmlns:a16="http://schemas.microsoft.com/office/drawing/2014/main" id="{5DF72CD0-9562-4465-9552-58E19C45E715}"/>
              </a:ext>
            </a:extLst>
          </p:cNvPr>
          <p:cNvSpPr/>
          <p:nvPr/>
        </p:nvSpPr>
        <p:spPr>
          <a:xfrm>
            <a:off x="6660232" y="915566"/>
            <a:ext cx="2160240" cy="540060"/>
          </a:xfrm>
          <a:prstGeom prst="wedgeEllipseCallout">
            <a:avLst>
              <a:gd name="adj1" fmla="val -148657"/>
              <a:gd name="adj2" fmla="val 116395"/>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Then select the date of death</a:t>
            </a:r>
          </a:p>
        </p:txBody>
      </p:sp>
      <p:sp>
        <p:nvSpPr>
          <p:cNvPr id="7" name="Oval Callout 5">
            <a:extLst>
              <a:ext uri="{FF2B5EF4-FFF2-40B4-BE49-F238E27FC236}">
                <a16:creationId xmlns:a16="http://schemas.microsoft.com/office/drawing/2014/main" id="{0ECE51BD-5C1C-4B0A-B1CF-3688C7C04C78}"/>
              </a:ext>
            </a:extLst>
          </p:cNvPr>
          <p:cNvSpPr/>
          <p:nvPr/>
        </p:nvSpPr>
        <p:spPr>
          <a:xfrm>
            <a:off x="6526560" y="2376742"/>
            <a:ext cx="2160240" cy="540060"/>
          </a:xfrm>
          <a:prstGeom prst="wedgeEllipseCallout">
            <a:avLst>
              <a:gd name="adj1" fmla="val -69906"/>
              <a:gd name="adj2" fmla="val -86388"/>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Put any remarks if required</a:t>
            </a:r>
          </a:p>
        </p:txBody>
      </p:sp>
    </p:spTree>
    <p:extLst>
      <p:ext uri="{BB962C8B-B14F-4D97-AF65-F5344CB8AC3E}">
        <p14:creationId xmlns:p14="http://schemas.microsoft.com/office/powerpoint/2010/main" val="151807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3" fill="hold" grpId="0" nodeType="afterEffect">
                                  <p:stCondLst>
                                    <p:cond delay="1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3000"/>
                            </p:stCondLst>
                            <p:childTnLst>
                              <p:par>
                                <p:cTn id="15" presetID="2" presetClass="entr" presetSubtype="6" fill="hold" grpId="0" nodeType="afterEffect">
                                  <p:stCondLst>
                                    <p:cond delay="10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DB47D-7D69-40E5-96CE-25DF71050D3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5CF2E7-F2F0-454B-814F-CB959447487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7A174E8-76D6-4AB0-864D-5327BB85BB27}"/>
              </a:ext>
            </a:extLst>
          </p:cNvPr>
          <p:cNvPicPr>
            <a:picLocks noChangeAspect="1"/>
          </p:cNvPicPr>
          <p:nvPr/>
        </p:nvPicPr>
        <p:blipFill>
          <a:blip r:embed="rId2"/>
          <a:stretch>
            <a:fillRect/>
          </a:stretch>
        </p:blipFill>
        <p:spPr>
          <a:xfrm>
            <a:off x="0" y="1255"/>
            <a:ext cx="9144000" cy="5140990"/>
          </a:xfrm>
          <a:prstGeom prst="rect">
            <a:avLst/>
          </a:prstGeom>
        </p:spPr>
      </p:pic>
      <p:sp>
        <p:nvSpPr>
          <p:cNvPr id="5" name="Oval Callout 3">
            <a:extLst>
              <a:ext uri="{FF2B5EF4-FFF2-40B4-BE49-F238E27FC236}">
                <a16:creationId xmlns:a16="http://schemas.microsoft.com/office/drawing/2014/main" id="{D72BEF15-F69F-4313-9162-80C4C43EF26A}"/>
              </a:ext>
            </a:extLst>
          </p:cNvPr>
          <p:cNvSpPr/>
          <p:nvPr/>
        </p:nvSpPr>
        <p:spPr>
          <a:xfrm>
            <a:off x="2267744" y="4067603"/>
            <a:ext cx="2232248" cy="1044274"/>
          </a:xfrm>
          <a:prstGeom prst="wedgeEllipseCallout">
            <a:avLst>
              <a:gd name="adj1" fmla="val -102940"/>
              <a:gd name="adj2" fmla="val -23724"/>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Click on “Save” once all the details have been updated for death case</a:t>
            </a:r>
          </a:p>
        </p:txBody>
      </p:sp>
      <p:pic>
        <p:nvPicPr>
          <p:cNvPr id="6" name="Picture 5" descr="D:\IHIP Coordinator\Study Material IHIP\Gujarat State Training IHIP 3-4 Apr 2019\b0b6dd8e-clickgif_01v01v01v01v000000.gif">
            <a:extLst>
              <a:ext uri="{FF2B5EF4-FFF2-40B4-BE49-F238E27FC236}">
                <a16:creationId xmlns:a16="http://schemas.microsoft.com/office/drawing/2014/main" id="{0BC7BE16-09A4-47D1-B385-709D459B484B}"/>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4386947"/>
            <a:ext cx="686073" cy="686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63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31E3B-4BE2-49F5-A94D-FB28A87166F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1F27194-564F-4DB4-B01C-BB2A121AB23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0298275-89B2-4A49-84EF-DE9A22F048BC}"/>
              </a:ext>
            </a:extLst>
          </p:cNvPr>
          <p:cNvPicPr>
            <a:picLocks noChangeAspect="1"/>
          </p:cNvPicPr>
          <p:nvPr/>
        </p:nvPicPr>
        <p:blipFill>
          <a:blip r:embed="rId2"/>
          <a:stretch>
            <a:fillRect/>
          </a:stretch>
        </p:blipFill>
        <p:spPr>
          <a:xfrm>
            <a:off x="0" y="1255"/>
            <a:ext cx="9144000" cy="5140990"/>
          </a:xfrm>
          <a:prstGeom prst="rect">
            <a:avLst/>
          </a:prstGeom>
        </p:spPr>
      </p:pic>
      <p:sp>
        <p:nvSpPr>
          <p:cNvPr id="5" name="Oval Callout 3">
            <a:extLst>
              <a:ext uri="{FF2B5EF4-FFF2-40B4-BE49-F238E27FC236}">
                <a16:creationId xmlns:a16="http://schemas.microsoft.com/office/drawing/2014/main" id="{98EFD7B6-A63D-4220-8ECE-B0144A0A33FB}"/>
              </a:ext>
            </a:extLst>
          </p:cNvPr>
          <p:cNvSpPr/>
          <p:nvPr/>
        </p:nvSpPr>
        <p:spPr>
          <a:xfrm>
            <a:off x="2375056" y="4209409"/>
            <a:ext cx="2232248" cy="1044274"/>
          </a:xfrm>
          <a:prstGeom prst="wedgeEllipseCallout">
            <a:avLst>
              <a:gd name="adj1" fmla="val -72611"/>
              <a:gd name="adj2" fmla="val -17174"/>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Message received after the data has been saved</a:t>
            </a:r>
          </a:p>
        </p:txBody>
      </p:sp>
    </p:spTree>
    <p:extLst>
      <p:ext uri="{BB962C8B-B14F-4D97-AF65-F5344CB8AC3E}">
        <p14:creationId xmlns:p14="http://schemas.microsoft.com/office/powerpoint/2010/main" val="118842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87AB6-5FDF-463A-B35C-970630E1F9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2120251-F924-4404-A208-974A04C4DDD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B159796-D5FC-45A4-8B23-9B2A83D607D9}"/>
              </a:ext>
            </a:extLst>
          </p:cNvPr>
          <p:cNvPicPr>
            <a:picLocks noChangeAspect="1"/>
          </p:cNvPicPr>
          <p:nvPr/>
        </p:nvPicPr>
        <p:blipFill>
          <a:blip r:embed="rId2"/>
          <a:stretch>
            <a:fillRect/>
          </a:stretch>
        </p:blipFill>
        <p:spPr>
          <a:xfrm>
            <a:off x="0" y="1255"/>
            <a:ext cx="9144000" cy="5140990"/>
          </a:xfrm>
          <a:prstGeom prst="rect">
            <a:avLst/>
          </a:prstGeom>
        </p:spPr>
      </p:pic>
      <p:sp>
        <p:nvSpPr>
          <p:cNvPr id="5" name="Oval Callout 4">
            <a:extLst>
              <a:ext uri="{FF2B5EF4-FFF2-40B4-BE49-F238E27FC236}">
                <a16:creationId xmlns:a16="http://schemas.microsoft.com/office/drawing/2014/main" id="{A78D39F6-BDA6-4DC1-ACAC-FE92669FB993}"/>
              </a:ext>
            </a:extLst>
          </p:cNvPr>
          <p:cNvSpPr/>
          <p:nvPr/>
        </p:nvSpPr>
        <p:spPr>
          <a:xfrm>
            <a:off x="5436096" y="2538757"/>
            <a:ext cx="2736304" cy="1044274"/>
          </a:xfrm>
          <a:prstGeom prst="wedgeEllipseCallout">
            <a:avLst>
              <a:gd name="adj1" fmla="val -30332"/>
              <a:gd name="adj2" fmla="val 70205"/>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 details of the death cases automatically comes in the following section</a:t>
            </a:r>
          </a:p>
        </p:txBody>
      </p:sp>
      <p:sp>
        <p:nvSpPr>
          <p:cNvPr id="6" name="Rectangle 5">
            <a:extLst>
              <a:ext uri="{FF2B5EF4-FFF2-40B4-BE49-F238E27FC236}">
                <a16:creationId xmlns:a16="http://schemas.microsoft.com/office/drawing/2014/main" id="{4A7B05DF-047A-4BA4-BF56-D9850BA25386}"/>
              </a:ext>
            </a:extLst>
          </p:cNvPr>
          <p:cNvSpPr/>
          <p:nvPr/>
        </p:nvSpPr>
        <p:spPr>
          <a:xfrm>
            <a:off x="395536" y="3795886"/>
            <a:ext cx="8208912" cy="7814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Callout 6">
            <a:extLst>
              <a:ext uri="{FF2B5EF4-FFF2-40B4-BE49-F238E27FC236}">
                <a16:creationId xmlns:a16="http://schemas.microsoft.com/office/drawing/2014/main" id="{EE920FBB-EC51-49C5-B517-7FA63B0C897A}"/>
              </a:ext>
            </a:extLst>
          </p:cNvPr>
          <p:cNvSpPr/>
          <p:nvPr/>
        </p:nvSpPr>
        <p:spPr>
          <a:xfrm>
            <a:off x="7601158" y="338811"/>
            <a:ext cx="1944216" cy="2448272"/>
          </a:xfrm>
          <a:prstGeom prst="wedgeEllipseCallout">
            <a:avLst>
              <a:gd name="adj1" fmla="val -61061"/>
              <a:gd name="adj2" fmla="val 1778"/>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Then you may add another death case details  if required and save the data subsequently after each death case entry</a:t>
            </a:r>
          </a:p>
        </p:txBody>
      </p:sp>
      <p:sp>
        <p:nvSpPr>
          <p:cNvPr id="8" name="Rectangle 7">
            <a:extLst>
              <a:ext uri="{FF2B5EF4-FFF2-40B4-BE49-F238E27FC236}">
                <a16:creationId xmlns:a16="http://schemas.microsoft.com/office/drawing/2014/main" id="{60839CD2-B265-4FB7-98C4-D2BBD732956C}"/>
              </a:ext>
            </a:extLst>
          </p:cNvPr>
          <p:cNvSpPr/>
          <p:nvPr/>
        </p:nvSpPr>
        <p:spPr>
          <a:xfrm>
            <a:off x="678046" y="731441"/>
            <a:ext cx="6702266" cy="15629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532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100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2" fill="hold" grpId="0" nodeType="withEffect">
                                  <p:stCondLst>
                                    <p:cond delay="100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0825E-F016-41CA-9BF0-171B3F074D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EDC43E1-DC3D-49A5-89F9-80F579F850C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7944C6F-90A8-4FCF-AF78-77CEFD605F4D}"/>
              </a:ext>
            </a:extLst>
          </p:cNvPr>
          <p:cNvPicPr>
            <a:picLocks noChangeAspect="1"/>
          </p:cNvPicPr>
          <p:nvPr/>
        </p:nvPicPr>
        <p:blipFill>
          <a:blip r:embed="rId2"/>
          <a:stretch>
            <a:fillRect/>
          </a:stretch>
        </p:blipFill>
        <p:spPr>
          <a:xfrm>
            <a:off x="0" y="1255"/>
            <a:ext cx="9144000" cy="5140990"/>
          </a:xfrm>
          <a:prstGeom prst="rect">
            <a:avLst/>
          </a:prstGeom>
        </p:spPr>
      </p:pic>
      <p:sp>
        <p:nvSpPr>
          <p:cNvPr id="6" name="Oval Callout 4">
            <a:extLst>
              <a:ext uri="{FF2B5EF4-FFF2-40B4-BE49-F238E27FC236}">
                <a16:creationId xmlns:a16="http://schemas.microsoft.com/office/drawing/2014/main" id="{3EA51620-E1B7-4674-B63D-19E7499207F9}"/>
              </a:ext>
            </a:extLst>
          </p:cNvPr>
          <p:cNvSpPr/>
          <p:nvPr/>
        </p:nvSpPr>
        <p:spPr>
          <a:xfrm>
            <a:off x="2195736" y="2211710"/>
            <a:ext cx="5040560" cy="1188290"/>
          </a:xfrm>
          <a:prstGeom prst="wedgeEllipseCallout">
            <a:avLst>
              <a:gd name="adj1" fmla="val 53992"/>
              <a:gd name="adj2" fmla="val 151775"/>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Once you save the details of the Death, the aggregate figure of the same will be reflected in “Number of Cases of Deaths” columns in front of the selected syndrome/s on right side</a:t>
            </a:r>
          </a:p>
        </p:txBody>
      </p:sp>
    </p:spTree>
    <p:extLst>
      <p:ext uri="{BB962C8B-B14F-4D97-AF65-F5344CB8AC3E}">
        <p14:creationId xmlns:p14="http://schemas.microsoft.com/office/powerpoint/2010/main" val="417786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5A24-6A58-4B37-9EF7-D0D4C2EEDA7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BBAD15A-6EC1-450E-96CE-066C7884651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D928A3A-D351-4BB7-8982-896B4633D89D}"/>
              </a:ext>
            </a:extLst>
          </p:cNvPr>
          <p:cNvPicPr>
            <a:picLocks noChangeAspect="1"/>
          </p:cNvPicPr>
          <p:nvPr/>
        </p:nvPicPr>
        <p:blipFill>
          <a:blip r:embed="rId2"/>
          <a:stretch>
            <a:fillRect/>
          </a:stretch>
        </p:blipFill>
        <p:spPr>
          <a:xfrm>
            <a:off x="0" y="1255"/>
            <a:ext cx="9144000" cy="5140990"/>
          </a:xfrm>
          <a:prstGeom prst="rect">
            <a:avLst/>
          </a:prstGeom>
        </p:spPr>
      </p:pic>
      <p:sp>
        <p:nvSpPr>
          <p:cNvPr id="5" name="Oval Callout 4">
            <a:extLst>
              <a:ext uri="{FF2B5EF4-FFF2-40B4-BE49-F238E27FC236}">
                <a16:creationId xmlns:a16="http://schemas.microsoft.com/office/drawing/2014/main" id="{702D487E-04C2-468F-9E4C-0E59038DA032}"/>
              </a:ext>
            </a:extLst>
          </p:cNvPr>
          <p:cNvSpPr/>
          <p:nvPr/>
        </p:nvSpPr>
        <p:spPr>
          <a:xfrm>
            <a:off x="3635896" y="-81911"/>
            <a:ext cx="3528392" cy="1080120"/>
          </a:xfrm>
          <a:prstGeom prst="wedgeEllipseCallout">
            <a:avLst>
              <a:gd name="adj1" fmla="val -130898"/>
              <a:gd name="adj2" fmla="val -22617"/>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You may click on “Print” to get the report based on data updated on this page before submitting the data to server</a:t>
            </a:r>
          </a:p>
        </p:txBody>
      </p:sp>
    </p:spTree>
    <p:extLst>
      <p:ext uri="{BB962C8B-B14F-4D97-AF65-F5344CB8AC3E}">
        <p14:creationId xmlns:p14="http://schemas.microsoft.com/office/powerpoint/2010/main" val="160118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F69AF-AE27-4A02-B2D2-24407A67E25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0133F54-773E-4E98-A3F5-FD64689848D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61341AC-0E9A-4E58-9B59-34BD0C69100D}"/>
              </a:ext>
            </a:extLst>
          </p:cNvPr>
          <p:cNvPicPr>
            <a:picLocks noChangeAspect="1"/>
          </p:cNvPicPr>
          <p:nvPr/>
        </p:nvPicPr>
        <p:blipFill>
          <a:blip r:embed="rId2"/>
          <a:stretch>
            <a:fillRect/>
          </a:stretch>
        </p:blipFill>
        <p:spPr>
          <a:xfrm>
            <a:off x="0" y="1255"/>
            <a:ext cx="9144000" cy="5140990"/>
          </a:xfrm>
          <a:prstGeom prst="rect">
            <a:avLst/>
          </a:prstGeom>
        </p:spPr>
      </p:pic>
      <p:sp>
        <p:nvSpPr>
          <p:cNvPr id="5" name="Oval Callout 3">
            <a:extLst>
              <a:ext uri="{FF2B5EF4-FFF2-40B4-BE49-F238E27FC236}">
                <a16:creationId xmlns:a16="http://schemas.microsoft.com/office/drawing/2014/main" id="{7C173C5A-50FE-43D4-8E90-464128930BCA}"/>
              </a:ext>
            </a:extLst>
          </p:cNvPr>
          <p:cNvSpPr/>
          <p:nvPr/>
        </p:nvSpPr>
        <p:spPr>
          <a:xfrm>
            <a:off x="1907704" y="4140139"/>
            <a:ext cx="6552728" cy="645928"/>
          </a:xfrm>
          <a:prstGeom prst="wedgeEllipseCallout">
            <a:avLst>
              <a:gd name="adj1" fmla="val -65295"/>
              <a:gd name="adj2" fmla="val -28662"/>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Once the updated data has been cross verified and found correct then and then Click on “Submit”</a:t>
            </a:r>
          </a:p>
        </p:txBody>
      </p:sp>
    </p:spTree>
    <p:extLst>
      <p:ext uri="{BB962C8B-B14F-4D97-AF65-F5344CB8AC3E}">
        <p14:creationId xmlns:p14="http://schemas.microsoft.com/office/powerpoint/2010/main" val="385049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As the S form data entry through Android app on mobile or tablet is quite handy and user friendly (&amp; allows ‘disaggregate data’ to be entered) so </a:t>
            </a:r>
            <a:r>
              <a:rPr lang="en-US" b="1" dirty="0"/>
              <a:t>it is highly recommended to use IHIP app for S form entry </a:t>
            </a:r>
            <a:r>
              <a:rPr lang="en-US" dirty="0"/>
              <a:t>by Health Worker (ANM or MPHW-Male)</a:t>
            </a:r>
          </a:p>
          <a:p>
            <a:r>
              <a:rPr lang="en-US" dirty="0"/>
              <a:t>In rare cases, like if there are issues with availability of Mobile or Tablets to the Health workers then and then they might use the desktop version which allows only ‘aggregate data’ to be entered for Suspected Cases</a:t>
            </a:r>
          </a:p>
        </p:txBody>
      </p:sp>
      <p:sp>
        <p:nvSpPr>
          <p:cNvPr id="4" name="TextBox 3">
            <a:extLst>
              <a:ext uri="{FF2B5EF4-FFF2-40B4-BE49-F238E27FC236}">
                <a16:creationId xmlns:a16="http://schemas.microsoft.com/office/drawing/2014/main" id="{DFEA61F0-BF33-4337-8A53-7EBF6535221A}"/>
              </a:ext>
            </a:extLst>
          </p:cNvPr>
          <p:cNvSpPr txBox="1"/>
          <p:nvPr/>
        </p:nvSpPr>
        <p:spPr>
          <a:xfrm>
            <a:off x="25152" y="4658100"/>
            <a:ext cx="6059016" cy="523220"/>
          </a:xfrm>
          <a:prstGeom prst="rect">
            <a:avLst/>
          </a:prstGeom>
          <a:noFill/>
        </p:spPr>
        <p:txBody>
          <a:bodyPr wrap="square" rtlCol="0">
            <a:spAutoFit/>
          </a:bodyPr>
          <a:lstStyle/>
          <a:p>
            <a:r>
              <a:rPr lang="en-US" sz="1400" dirty="0"/>
              <a:t>Note: Disaggregate data = Case based data; </a:t>
            </a:r>
          </a:p>
          <a:p>
            <a:r>
              <a:rPr lang="en-US" sz="1400" dirty="0"/>
              <a:t>Aggregate data = Cumulative data (only numbers without line list)</a:t>
            </a:r>
          </a:p>
        </p:txBody>
      </p:sp>
    </p:spTree>
    <p:extLst>
      <p:ext uri="{BB962C8B-B14F-4D97-AF65-F5344CB8AC3E}">
        <p14:creationId xmlns:p14="http://schemas.microsoft.com/office/powerpoint/2010/main" val="33971159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65A77-E87F-4CAE-9F23-92371215222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C9D9E50-A4CB-4349-8DEF-BE7BA817F68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E604145-132C-49F3-9432-6CB73EFA45C2}"/>
              </a:ext>
            </a:extLst>
          </p:cNvPr>
          <p:cNvPicPr>
            <a:picLocks noChangeAspect="1"/>
          </p:cNvPicPr>
          <p:nvPr/>
        </p:nvPicPr>
        <p:blipFill>
          <a:blip r:embed="rId2"/>
          <a:stretch>
            <a:fillRect/>
          </a:stretch>
        </p:blipFill>
        <p:spPr>
          <a:xfrm>
            <a:off x="0" y="1255"/>
            <a:ext cx="9144000" cy="5140990"/>
          </a:xfrm>
          <a:prstGeom prst="rect">
            <a:avLst/>
          </a:prstGeom>
        </p:spPr>
      </p:pic>
      <p:sp>
        <p:nvSpPr>
          <p:cNvPr id="6" name="Oval Callout 3">
            <a:extLst>
              <a:ext uri="{FF2B5EF4-FFF2-40B4-BE49-F238E27FC236}">
                <a16:creationId xmlns:a16="http://schemas.microsoft.com/office/drawing/2014/main" id="{5886DD72-0CD0-4938-AF2D-59A87259645F}"/>
              </a:ext>
            </a:extLst>
          </p:cNvPr>
          <p:cNvSpPr/>
          <p:nvPr/>
        </p:nvSpPr>
        <p:spPr>
          <a:xfrm>
            <a:off x="4427984" y="2841215"/>
            <a:ext cx="3528392" cy="2088232"/>
          </a:xfrm>
          <a:prstGeom prst="wedgeEllipseCallout">
            <a:avLst>
              <a:gd name="adj1" fmla="val 25199"/>
              <a:gd name="adj2" fmla="val -98359"/>
            </a:avLst>
          </a:prstGeom>
          <a:solidFill>
            <a:schemeClr val="bg1"/>
          </a:solidFill>
          <a:ln>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Click to “Yes” to Submit the data; remember </a:t>
            </a:r>
            <a:r>
              <a:rPr lang="en-US" sz="1400" dirty="0">
                <a:solidFill>
                  <a:srgbClr val="FF0000"/>
                </a:solidFill>
              </a:rPr>
              <a:t>you may edit the data even after saving but once you submit the data, you cannot change it</a:t>
            </a:r>
            <a:r>
              <a:rPr lang="en-US" sz="1400" dirty="0">
                <a:solidFill>
                  <a:schemeClr val="tx1"/>
                </a:solidFill>
              </a:rPr>
              <a:t>; if you are not sure then click on close, cross verify, edit if needed and then again, save and then “Submit”</a:t>
            </a:r>
          </a:p>
        </p:txBody>
      </p:sp>
    </p:spTree>
    <p:extLst>
      <p:ext uri="{BB962C8B-B14F-4D97-AF65-F5344CB8AC3E}">
        <p14:creationId xmlns:p14="http://schemas.microsoft.com/office/powerpoint/2010/main" val="268089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91199-26BD-422E-B804-C61DF2E3EDE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8A72F0D-03F4-4BEF-81B2-14CB8228BED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483259B-1B19-419A-B3DA-4DED77A9E76E}"/>
              </a:ext>
            </a:extLst>
          </p:cNvPr>
          <p:cNvPicPr>
            <a:picLocks noChangeAspect="1"/>
          </p:cNvPicPr>
          <p:nvPr/>
        </p:nvPicPr>
        <p:blipFill>
          <a:blip r:embed="rId2"/>
          <a:stretch>
            <a:fillRect/>
          </a:stretch>
        </p:blipFill>
        <p:spPr>
          <a:xfrm>
            <a:off x="0" y="1255"/>
            <a:ext cx="9144000" cy="5140990"/>
          </a:xfrm>
          <a:prstGeom prst="rect">
            <a:avLst/>
          </a:prstGeom>
        </p:spPr>
      </p:pic>
      <p:sp>
        <p:nvSpPr>
          <p:cNvPr id="5" name="Oval Callout 3">
            <a:extLst>
              <a:ext uri="{FF2B5EF4-FFF2-40B4-BE49-F238E27FC236}">
                <a16:creationId xmlns:a16="http://schemas.microsoft.com/office/drawing/2014/main" id="{39B2520D-8EC1-4395-B733-B00DC8EBA6B1}"/>
              </a:ext>
            </a:extLst>
          </p:cNvPr>
          <p:cNvSpPr/>
          <p:nvPr/>
        </p:nvSpPr>
        <p:spPr>
          <a:xfrm>
            <a:off x="4139952" y="3677209"/>
            <a:ext cx="2232248" cy="1044274"/>
          </a:xfrm>
          <a:prstGeom prst="wedgeEllipseCallout">
            <a:avLst>
              <a:gd name="adj1" fmla="val -68169"/>
              <a:gd name="adj2" fmla="val -29834"/>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Message received after the data has been Submitted</a:t>
            </a:r>
          </a:p>
        </p:txBody>
      </p:sp>
    </p:spTree>
    <p:extLst>
      <p:ext uri="{BB962C8B-B14F-4D97-AF65-F5344CB8AC3E}">
        <p14:creationId xmlns:p14="http://schemas.microsoft.com/office/powerpoint/2010/main" val="308058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Now we will see how a Health Worker can flag an event through “Event Alert Form”</a:t>
            </a:r>
          </a:p>
        </p:txBody>
      </p:sp>
    </p:spTree>
    <p:extLst>
      <p:ext uri="{BB962C8B-B14F-4D97-AF65-F5344CB8AC3E}">
        <p14:creationId xmlns:p14="http://schemas.microsoft.com/office/powerpoint/2010/main" val="3876085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ED211-0F61-495A-B09C-741F7EFBFA6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0F71E41-9330-4AF7-80A1-7EC9DEA2B66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C6221B2-1F63-4845-AE8B-24D638CC6216}"/>
              </a:ext>
            </a:extLst>
          </p:cNvPr>
          <p:cNvPicPr>
            <a:picLocks noChangeAspect="1"/>
          </p:cNvPicPr>
          <p:nvPr/>
        </p:nvPicPr>
        <p:blipFill>
          <a:blip r:embed="rId2"/>
          <a:stretch>
            <a:fillRect/>
          </a:stretch>
        </p:blipFill>
        <p:spPr>
          <a:xfrm>
            <a:off x="0" y="-20538"/>
            <a:ext cx="9144000" cy="5140990"/>
          </a:xfrm>
          <a:prstGeom prst="rect">
            <a:avLst/>
          </a:prstGeom>
        </p:spPr>
      </p:pic>
      <p:sp>
        <p:nvSpPr>
          <p:cNvPr id="5" name="TextBox 4">
            <a:extLst>
              <a:ext uri="{FF2B5EF4-FFF2-40B4-BE49-F238E27FC236}">
                <a16:creationId xmlns:a16="http://schemas.microsoft.com/office/drawing/2014/main" id="{B033DAF1-0C26-488B-A69D-7FC976AFFDC5}"/>
              </a:ext>
            </a:extLst>
          </p:cNvPr>
          <p:cNvSpPr txBox="1"/>
          <p:nvPr/>
        </p:nvSpPr>
        <p:spPr>
          <a:xfrm>
            <a:off x="9996" y="1289744"/>
            <a:ext cx="2833812" cy="923330"/>
          </a:xfrm>
          <a:prstGeom prst="rect">
            <a:avLst/>
          </a:prstGeom>
          <a:solidFill>
            <a:schemeClr val="bg1"/>
          </a:solidFill>
          <a:ln>
            <a:solidFill>
              <a:schemeClr val="accent1"/>
            </a:solidFill>
          </a:ln>
          <a:effectLst>
            <a:glow rad="63500">
              <a:schemeClr val="accent3">
                <a:satMod val="175000"/>
                <a:alpha val="40000"/>
              </a:schemeClr>
            </a:glow>
          </a:effectLst>
        </p:spPr>
        <p:txBody>
          <a:bodyPr wrap="square" rtlCol="0">
            <a:spAutoFit/>
          </a:bodyPr>
          <a:lstStyle/>
          <a:p>
            <a:r>
              <a:rPr lang="en-US" dirty="0">
                <a:solidFill>
                  <a:srgbClr val="92D050"/>
                </a:solidFill>
              </a:rPr>
              <a:t>Health Workers can also flag an event through Forms </a:t>
            </a:r>
            <a:r>
              <a:rPr lang="en-US" dirty="0">
                <a:solidFill>
                  <a:srgbClr val="92D050"/>
                </a:solidFill>
                <a:sym typeface="Wingdings" panose="05000000000000000000" pitchFamily="2" charset="2"/>
              </a:rPr>
              <a:t> Event Alert Form</a:t>
            </a:r>
            <a:endParaRPr lang="en-US" dirty="0">
              <a:solidFill>
                <a:srgbClr val="92D050"/>
              </a:solidFill>
            </a:endParaRPr>
          </a:p>
        </p:txBody>
      </p:sp>
      <p:pic>
        <p:nvPicPr>
          <p:cNvPr id="6" name="Picture 5" descr="D:\IHIP Coordinator\Study Material IHIP\Gujarat State Training IHIP 3-4 Apr 2019\b0b6dd8e-clickgif_01v01v01v01v000000.gif">
            <a:extLst>
              <a:ext uri="{FF2B5EF4-FFF2-40B4-BE49-F238E27FC236}">
                <a16:creationId xmlns:a16="http://schemas.microsoft.com/office/drawing/2014/main" id="{1B4955F5-DC60-4D3C-A25A-7237A7F5A830}"/>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7971" y="946707"/>
            <a:ext cx="686073" cy="686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07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E6016-CFE0-4B65-8A5A-5DD0EA989BA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B4DC1E8-9BC5-4C5B-AA44-F5C2E7FBA65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14C7A55-42AE-4BAB-AFBE-A591491429EB}"/>
              </a:ext>
            </a:extLst>
          </p:cNvPr>
          <p:cNvPicPr>
            <a:picLocks noChangeAspect="1"/>
          </p:cNvPicPr>
          <p:nvPr/>
        </p:nvPicPr>
        <p:blipFill>
          <a:blip r:embed="rId2"/>
          <a:stretch>
            <a:fillRect/>
          </a:stretch>
        </p:blipFill>
        <p:spPr>
          <a:xfrm>
            <a:off x="0" y="1255"/>
            <a:ext cx="9144000" cy="5140990"/>
          </a:xfrm>
          <a:prstGeom prst="rect">
            <a:avLst/>
          </a:prstGeom>
        </p:spPr>
      </p:pic>
      <p:sp>
        <p:nvSpPr>
          <p:cNvPr id="5" name="Oval Callout 7">
            <a:extLst>
              <a:ext uri="{FF2B5EF4-FFF2-40B4-BE49-F238E27FC236}">
                <a16:creationId xmlns:a16="http://schemas.microsoft.com/office/drawing/2014/main" id="{6C7EF101-8709-4A90-8642-0B649B08DEDC}"/>
              </a:ext>
            </a:extLst>
          </p:cNvPr>
          <p:cNvSpPr/>
          <p:nvPr/>
        </p:nvSpPr>
        <p:spPr>
          <a:xfrm>
            <a:off x="3707904" y="610733"/>
            <a:ext cx="3953664" cy="2358131"/>
          </a:xfrm>
          <a:prstGeom prst="wedgeEllipseCallout">
            <a:avLst>
              <a:gd name="adj1" fmla="val -61061"/>
              <a:gd name="adj2" fmla="val 1778"/>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Select the basic details of the Event in the relevant field depending upon the drop down menu provided in various fields; also type a short message in “Message” box;</a:t>
            </a:r>
          </a:p>
        </p:txBody>
      </p:sp>
      <p:sp>
        <p:nvSpPr>
          <p:cNvPr id="6" name="Rectangle 5">
            <a:extLst>
              <a:ext uri="{FF2B5EF4-FFF2-40B4-BE49-F238E27FC236}">
                <a16:creationId xmlns:a16="http://schemas.microsoft.com/office/drawing/2014/main" id="{7E03F2D0-1701-417A-B812-8D5A00A302CF}"/>
              </a:ext>
            </a:extLst>
          </p:cNvPr>
          <p:cNvSpPr/>
          <p:nvPr/>
        </p:nvSpPr>
        <p:spPr>
          <a:xfrm>
            <a:off x="194420" y="466799"/>
            <a:ext cx="3081436" cy="3522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84C88E4-EDD9-4BB3-862A-87AF325B1159}"/>
              </a:ext>
            </a:extLst>
          </p:cNvPr>
          <p:cNvSpPr/>
          <p:nvPr/>
        </p:nvSpPr>
        <p:spPr>
          <a:xfrm>
            <a:off x="179512" y="4035713"/>
            <a:ext cx="3096344" cy="4190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Callout 10">
            <a:extLst>
              <a:ext uri="{FF2B5EF4-FFF2-40B4-BE49-F238E27FC236}">
                <a16:creationId xmlns:a16="http://schemas.microsoft.com/office/drawing/2014/main" id="{7F0CE69F-37A9-4211-BDEA-927140B29179}"/>
              </a:ext>
            </a:extLst>
          </p:cNvPr>
          <p:cNvSpPr/>
          <p:nvPr/>
        </p:nvSpPr>
        <p:spPr>
          <a:xfrm>
            <a:off x="3707904" y="3363838"/>
            <a:ext cx="1872208" cy="913880"/>
          </a:xfrm>
          <a:prstGeom prst="wedgeEllipseCallout">
            <a:avLst>
              <a:gd name="adj1" fmla="val -73854"/>
              <a:gd name="adj2" fmla="val 46515"/>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Attach any document or photo that can be helpful</a:t>
            </a:r>
          </a:p>
        </p:txBody>
      </p:sp>
      <p:sp>
        <p:nvSpPr>
          <p:cNvPr id="9" name="Oval Callout 11">
            <a:extLst>
              <a:ext uri="{FF2B5EF4-FFF2-40B4-BE49-F238E27FC236}">
                <a16:creationId xmlns:a16="http://schemas.microsoft.com/office/drawing/2014/main" id="{D5C9DD02-B622-49A2-8306-B3A2F7AA5A5D}"/>
              </a:ext>
            </a:extLst>
          </p:cNvPr>
          <p:cNvSpPr/>
          <p:nvPr/>
        </p:nvSpPr>
        <p:spPr>
          <a:xfrm>
            <a:off x="3131840" y="4349726"/>
            <a:ext cx="2232248" cy="742304"/>
          </a:xfrm>
          <a:prstGeom prst="wedgeEllipseCallout">
            <a:avLst>
              <a:gd name="adj1" fmla="val -151524"/>
              <a:gd name="adj2" fmla="val 2024"/>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Then Click on “Submit” to flag an event</a:t>
            </a:r>
          </a:p>
        </p:txBody>
      </p:sp>
      <p:pic>
        <p:nvPicPr>
          <p:cNvPr id="10" name="Picture 9" descr="D:\IHIP Coordinator\Study Material IHIP\Gujarat State Training IHIP 3-4 Apr 2019\b0b6dd8e-clickgif_01v01v01v01v000000.gif">
            <a:extLst>
              <a:ext uri="{FF2B5EF4-FFF2-40B4-BE49-F238E27FC236}">
                <a16:creationId xmlns:a16="http://schemas.microsoft.com/office/drawing/2014/main" id="{CD8A7B9E-8C7F-45AD-8EE6-81EF3093FFD6}"/>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4632723"/>
            <a:ext cx="510777" cy="510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94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200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200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4000"/>
                            </p:stCondLst>
                            <p:childTnLst>
                              <p:par>
                                <p:cTn id="23" presetID="2" presetClass="entr" presetSubtype="4" fill="hold" grpId="0" nodeType="afterEffect">
                                  <p:stCondLst>
                                    <p:cond delay="150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150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466FC-A07C-4887-900A-564637433E6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468F9FB-E5D9-481F-9F3E-029C35671F8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42F8025-0D05-43B5-BA2B-25838B3162F6}"/>
              </a:ext>
            </a:extLst>
          </p:cNvPr>
          <p:cNvPicPr>
            <a:picLocks noChangeAspect="1"/>
          </p:cNvPicPr>
          <p:nvPr/>
        </p:nvPicPr>
        <p:blipFill>
          <a:blip r:embed="rId2"/>
          <a:stretch>
            <a:fillRect/>
          </a:stretch>
        </p:blipFill>
        <p:spPr>
          <a:xfrm>
            <a:off x="0" y="1255"/>
            <a:ext cx="9144000" cy="5140990"/>
          </a:xfrm>
          <a:prstGeom prst="rect">
            <a:avLst/>
          </a:prstGeom>
        </p:spPr>
      </p:pic>
      <p:sp>
        <p:nvSpPr>
          <p:cNvPr id="5" name="Oval Callout 4">
            <a:extLst>
              <a:ext uri="{FF2B5EF4-FFF2-40B4-BE49-F238E27FC236}">
                <a16:creationId xmlns:a16="http://schemas.microsoft.com/office/drawing/2014/main" id="{3C4A9668-75A5-4514-AB87-715C6C96D308}"/>
              </a:ext>
            </a:extLst>
          </p:cNvPr>
          <p:cNvSpPr/>
          <p:nvPr/>
        </p:nvSpPr>
        <p:spPr>
          <a:xfrm>
            <a:off x="2339752" y="4072486"/>
            <a:ext cx="2232248" cy="1044274"/>
          </a:xfrm>
          <a:prstGeom prst="wedgeEllipseCallout">
            <a:avLst>
              <a:gd name="adj1" fmla="val -68645"/>
              <a:gd name="adj2" fmla="val 15984"/>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Message received after the data has been Submitted</a:t>
            </a:r>
          </a:p>
        </p:txBody>
      </p:sp>
    </p:spTree>
    <p:extLst>
      <p:ext uri="{BB962C8B-B14F-4D97-AF65-F5344CB8AC3E}">
        <p14:creationId xmlns:p14="http://schemas.microsoft.com/office/powerpoint/2010/main" val="360775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Now we will see the “Reports” section in which can be used to generate various reports for analysis and monitoring</a:t>
            </a:r>
          </a:p>
        </p:txBody>
      </p:sp>
    </p:spTree>
    <p:extLst>
      <p:ext uri="{BB962C8B-B14F-4D97-AF65-F5344CB8AC3E}">
        <p14:creationId xmlns:p14="http://schemas.microsoft.com/office/powerpoint/2010/main" val="3508202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66B84-FB2A-4B60-89EC-8BBE11A30A0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8E1934B-1B53-4FED-8C57-99D99A32203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2D5B486-B943-45C1-821B-9EFE1D35A404}"/>
              </a:ext>
            </a:extLst>
          </p:cNvPr>
          <p:cNvPicPr>
            <a:picLocks noChangeAspect="1"/>
          </p:cNvPicPr>
          <p:nvPr/>
        </p:nvPicPr>
        <p:blipFill>
          <a:blip r:embed="rId2"/>
          <a:stretch>
            <a:fillRect/>
          </a:stretch>
        </p:blipFill>
        <p:spPr>
          <a:xfrm>
            <a:off x="0" y="1255"/>
            <a:ext cx="9144000" cy="5140990"/>
          </a:xfrm>
          <a:prstGeom prst="rect">
            <a:avLst/>
          </a:prstGeom>
        </p:spPr>
      </p:pic>
      <p:sp>
        <p:nvSpPr>
          <p:cNvPr id="5" name="Rectangle 4">
            <a:extLst>
              <a:ext uri="{FF2B5EF4-FFF2-40B4-BE49-F238E27FC236}">
                <a16:creationId xmlns:a16="http://schemas.microsoft.com/office/drawing/2014/main" id="{2CAFE3A4-D7AB-4505-A0CA-84E2E3766263}"/>
              </a:ext>
            </a:extLst>
          </p:cNvPr>
          <p:cNvSpPr/>
          <p:nvPr/>
        </p:nvSpPr>
        <p:spPr>
          <a:xfrm>
            <a:off x="2543076" y="1733054"/>
            <a:ext cx="2448272" cy="79208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170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6B8F0-0842-4930-82D3-0F97DB4BD11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ABB2AF4-E728-46BF-ABEE-CE031246F63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60B42E6-8B32-45DF-8330-30C54A4BD9EE}"/>
              </a:ext>
            </a:extLst>
          </p:cNvPr>
          <p:cNvPicPr>
            <a:picLocks noChangeAspect="1"/>
          </p:cNvPicPr>
          <p:nvPr/>
        </p:nvPicPr>
        <p:blipFill>
          <a:blip r:embed="rId2"/>
          <a:stretch>
            <a:fillRect/>
          </a:stretch>
        </p:blipFill>
        <p:spPr>
          <a:xfrm>
            <a:off x="0" y="1255"/>
            <a:ext cx="9144000" cy="5140990"/>
          </a:xfrm>
          <a:prstGeom prst="rect">
            <a:avLst/>
          </a:prstGeom>
        </p:spPr>
      </p:pic>
      <p:sp>
        <p:nvSpPr>
          <p:cNvPr id="5" name="TextBox 4">
            <a:extLst>
              <a:ext uri="{FF2B5EF4-FFF2-40B4-BE49-F238E27FC236}">
                <a16:creationId xmlns:a16="http://schemas.microsoft.com/office/drawing/2014/main" id="{AE78F151-2D3A-4885-B9F9-8A5DD26C2B4A}"/>
              </a:ext>
            </a:extLst>
          </p:cNvPr>
          <p:cNvSpPr txBox="1"/>
          <p:nvPr/>
        </p:nvSpPr>
        <p:spPr>
          <a:xfrm>
            <a:off x="323528" y="2712721"/>
            <a:ext cx="3600400" cy="369332"/>
          </a:xfrm>
          <a:prstGeom prst="rect">
            <a:avLst/>
          </a:prstGeom>
          <a:solidFill>
            <a:schemeClr val="bg1"/>
          </a:solidFill>
          <a:ln>
            <a:solidFill>
              <a:schemeClr val="accent1"/>
            </a:solidFill>
          </a:ln>
          <a:effectLst>
            <a:glow rad="63500">
              <a:schemeClr val="accent3">
                <a:satMod val="175000"/>
                <a:alpha val="40000"/>
              </a:schemeClr>
            </a:glow>
          </a:effectLst>
        </p:spPr>
        <p:txBody>
          <a:bodyPr wrap="square" rtlCol="0">
            <a:spAutoFit/>
          </a:bodyPr>
          <a:lstStyle/>
          <a:p>
            <a:r>
              <a:rPr lang="en-US" dirty="0">
                <a:solidFill>
                  <a:srgbClr val="92D050"/>
                </a:solidFill>
              </a:rPr>
              <a:t>Reports </a:t>
            </a:r>
            <a:r>
              <a:rPr lang="en-US" dirty="0">
                <a:solidFill>
                  <a:srgbClr val="92D050"/>
                </a:solidFill>
                <a:sym typeface="Wingdings" panose="05000000000000000000" pitchFamily="2" charset="2"/>
              </a:rPr>
              <a:t> S form Reporting Status</a:t>
            </a:r>
            <a:endParaRPr lang="en-US" dirty="0">
              <a:solidFill>
                <a:srgbClr val="92D050"/>
              </a:solidFill>
            </a:endParaRPr>
          </a:p>
        </p:txBody>
      </p:sp>
      <p:pic>
        <p:nvPicPr>
          <p:cNvPr id="6" name="Picture 5" descr="D:\IHIP Coordinator\Study Material IHIP\Gujarat State Training IHIP 3-4 Apr 2019\b0b6dd8e-clickgif_01v01v01v01v000000.gif">
            <a:extLst>
              <a:ext uri="{FF2B5EF4-FFF2-40B4-BE49-F238E27FC236}">
                <a16:creationId xmlns:a16="http://schemas.microsoft.com/office/drawing/2014/main" id="{568D8339-C9AD-4E42-B7EA-A71FC4D9C700}"/>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707654"/>
            <a:ext cx="686073" cy="686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34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EEBD6-B500-4C9F-AD9C-C255E12FFC9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8F87CB6-B659-43C6-975E-281680A7D0B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B1EDA11-5461-43B4-BC95-E2B42365BF57}"/>
              </a:ext>
            </a:extLst>
          </p:cNvPr>
          <p:cNvPicPr>
            <a:picLocks noChangeAspect="1"/>
          </p:cNvPicPr>
          <p:nvPr/>
        </p:nvPicPr>
        <p:blipFill>
          <a:blip r:embed="rId2"/>
          <a:stretch>
            <a:fillRect/>
          </a:stretch>
        </p:blipFill>
        <p:spPr>
          <a:xfrm>
            <a:off x="0" y="1255"/>
            <a:ext cx="9144000" cy="5140990"/>
          </a:xfrm>
          <a:prstGeom prst="rect">
            <a:avLst/>
          </a:prstGeom>
        </p:spPr>
      </p:pic>
      <p:sp>
        <p:nvSpPr>
          <p:cNvPr id="5" name="Oval Callout 3">
            <a:extLst>
              <a:ext uri="{FF2B5EF4-FFF2-40B4-BE49-F238E27FC236}">
                <a16:creationId xmlns:a16="http://schemas.microsoft.com/office/drawing/2014/main" id="{21F14223-0B5A-415B-ACE9-600021A739D8}"/>
              </a:ext>
            </a:extLst>
          </p:cNvPr>
          <p:cNvSpPr/>
          <p:nvPr/>
        </p:nvSpPr>
        <p:spPr>
          <a:xfrm>
            <a:off x="3851920" y="3075806"/>
            <a:ext cx="2160240" cy="1062197"/>
          </a:xfrm>
          <a:prstGeom prst="wedgeEllipseCallout">
            <a:avLst>
              <a:gd name="adj1" fmla="val -96303"/>
              <a:gd name="adj2" fmla="val 40761"/>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Select the village/s for which one want to see the Reporting Status</a:t>
            </a:r>
          </a:p>
        </p:txBody>
      </p:sp>
    </p:spTree>
    <p:extLst>
      <p:ext uri="{BB962C8B-B14F-4D97-AF65-F5344CB8AC3E}">
        <p14:creationId xmlns:p14="http://schemas.microsoft.com/office/powerpoint/2010/main" val="68794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The prerequisite to using desktop version is that Health Workers need to be given Blank S forms so that they can fill in the figures in the blank form first followed by updating the S form on Desktop version by data entry operator of the Primary Health Centre (or health facility to which Health Sub Centre belongs) </a:t>
            </a:r>
          </a:p>
          <a:p>
            <a:r>
              <a:rPr lang="en-US" dirty="0"/>
              <a:t>One </a:t>
            </a:r>
            <a:r>
              <a:rPr lang="en-US" b="1" dirty="0"/>
              <a:t>single form </a:t>
            </a:r>
            <a:r>
              <a:rPr lang="en-US" dirty="0"/>
              <a:t>can be used for a </a:t>
            </a:r>
            <a:r>
              <a:rPr lang="en-US" b="1" dirty="0"/>
              <a:t>single village </a:t>
            </a:r>
            <a:r>
              <a:rPr lang="en-US" dirty="0"/>
              <a:t>for a </a:t>
            </a:r>
            <a:r>
              <a:rPr lang="en-US" b="1" dirty="0"/>
              <a:t>single day</a:t>
            </a:r>
          </a:p>
          <a:p>
            <a:r>
              <a:rPr lang="en-US" dirty="0"/>
              <a:t>Blank S form can be downloaded from </a:t>
            </a:r>
          </a:p>
          <a:p>
            <a:pPr marL="0" indent="0">
              <a:buNone/>
            </a:pPr>
            <a:r>
              <a:rPr lang="en-US" dirty="0"/>
              <a:t>    “Downloads </a:t>
            </a:r>
            <a:r>
              <a:rPr lang="en-US" dirty="0">
                <a:sym typeface="Wingdings" panose="05000000000000000000" pitchFamily="2" charset="2"/>
              </a:rPr>
              <a:t> Blank Forms S form” after log in </a:t>
            </a:r>
            <a:r>
              <a:rPr lang="en-US" sz="1400" dirty="0">
                <a:sym typeface="Wingdings" panose="05000000000000000000" pitchFamily="2" charset="2"/>
              </a:rPr>
              <a:t>(Slide no 9)</a:t>
            </a:r>
            <a:endParaRPr lang="en-US" sz="1400" dirty="0"/>
          </a:p>
        </p:txBody>
      </p:sp>
    </p:spTree>
    <p:extLst>
      <p:ext uri="{BB962C8B-B14F-4D97-AF65-F5344CB8AC3E}">
        <p14:creationId xmlns:p14="http://schemas.microsoft.com/office/powerpoint/2010/main" val="7210635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EC02D-ABF5-4445-9A07-FD5478D7499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FBC2EB7-7065-4BED-AE44-AAE82234AF5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B3BD947-C569-4BBD-86F4-BB7F7412913C}"/>
              </a:ext>
            </a:extLst>
          </p:cNvPr>
          <p:cNvPicPr>
            <a:picLocks noChangeAspect="1"/>
          </p:cNvPicPr>
          <p:nvPr/>
        </p:nvPicPr>
        <p:blipFill>
          <a:blip r:embed="rId2"/>
          <a:stretch>
            <a:fillRect/>
          </a:stretch>
        </p:blipFill>
        <p:spPr>
          <a:xfrm>
            <a:off x="0" y="1255"/>
            <a:ext cx="9144000" cy="5140990"/>
          </a:xfrm>
          <a:prstGeom prst="rect">
            <a:avLst/>
          </a:prstGeom>
        </p:spPr>
      </p:pic>
      <p:sp>
        <p:nvSpPr>
          <p:cNvPr id="5" name="TextBox 4">
            <a:extLst>
              <a:ext uri="{FF2B5EF4-FFF2-40B4-BE49-F238E27FC236}">
                <a16:creationId xmlns:a16="http://schemas.microsoft.com/office/drawing/2014/main" id="{F03D6059-DD45-45A0-BC46-2BA4FED44668}"/>
              </a:ext>
            </a:extLst>
          </p:cNvPr>
          <p:cNvSpPr txBox="1"/>
          <p:nvPr/>
        </p:nvSpPr>
        <p:spPr>
          <a:xfrm>
            <a:off x="5436096" y="0"/>
            <a:ext cx="3707904" cy="1477328"/>
          </a:xfrm>
          <a:prstGeom prst="rect">
            <a:avLst/>
          </a:prstGeom>
          <a:solidFill>
            <a:schemeClr val="bg1"/>
          </a:solidFill>
          <a:ln>
            <a:solidFill>
              <a:schemeClr val="accent1"/>
            </a:solidFill>
          </a:ln>
          <a:effectLst>
            <a:glow rad="63500">
              <a:schemeClr val="accent3">
                <a:satMod val="175000"/>
                <a:alpha val="40000"/>
              </a:schemeClr>
            </a:glow>
          </a:effectLst>
        </p:spPr>
        <p:txBody>
          <a:bodyPr wrap="square" rtlCol="0">
            <a:spAutoFit/>
          </a:bodyPr>
          <a:lstStyle/>
          <a:p>
            <a:r>
              <a:rPr lang="en-US" dirty="0">
                <a:solidFill>
                  <a:srgbClr val="92D050"/>
                </a:solidFill>
              </a:rPr>
              <a:t>One can view the reporting status of S form for the selected villages for the latest month - Date wise; one may change the month using “Previous” and “Next” buttons</a:t>
            </a:r>
          </a:p>
        </p:txBody>
      </p:sp>
      <p:sp>
        <p:nvSpPr>
          <p:cNvPr id="6" name="TextBox 5">
            <a:extLst>
              <a:ext uri="{FF2B5EF4-FFF2-40B4-BE49-F238E27FC236}">
                <a16:creationId xmlns:a16="http://schemas.microsoft.com/office/drawing/2014/main" id="{299EAEAD-0153-4C06-9043-72425A9518D8}"/>
              </a:ext>
            </a:extLst>
          </p:cNvPr>
          <p:cNvSpPr txBox="1"/>
          <p:nvPr/>
        </p:nvSpPr>
        <p:spPr>
          <a:xfrm>
            <a:off x="6245932" y="1528162"/>
            <a:ext cx="2088232" cy="307777"/>
          </a:xfrm>
          <a:prstGeom prst="rect">
            <a:avLst/>
          </a:prstGeom>
          <a:noFill/>
          <a:ln>
            <a:solidFill>
              <a:schemeClr val="accent1"/>
            </a:solidFill>
          </a:ln>
          <a:effectLst>
            <a:glow rad="63500">
              <a:schemeClr val="accent3">
                <a:satMod val="175000"/>
                <a:alpha val="40000"/>
              </a:schemeClr>
            </a:glow>
          </a:effectLst>
        </p:spPr>
        <p:txBody>
          <a:bodyPr wrap="square" rtlCol="0">
            <a:spAutoFit/>
          </a:bodyPr>
          <a:lstStyle/>
          <a:p>
            <a:r>
              <a:rPr lang="en-US" sz="1400" dirty="0">
                <a:solidFill>
                  <a:srgbClr val="92D050"/>
                </a:solidFill>
              </a:rPr>
              <a:t>Lets take examples</a:t>
            </a:r>
          </a:p>
        </p:txBody>
      </p:sp>
      <p:sp>
        <p:nvSpPr>
          <p:cNvPr id="7" name="Oval Callout 5">
            <a:extLst>
              <a:ext uri="{FF2B5EF4-FFF2-40B4-BE49-F238E27FC236}">
                <a16:creationId xmlns:a16="http://schemas.microsoft.com/office/drawing/2014/main" id="{C3931639-8F1E-4ADB-AB00-57CBE53BBD2C}"/>
              </a:ext>
            </a:extLst>
          </p:cNvPr>
          <p:cNvSpPr/>
          <p:nvPr/>
        </p:nvSpPr>
        <p:spPr>
          <a:xfrm>
            <a:off x="7055843" y="4066163"/>
            <a:ext cx="2316205" cy="1224136"/>
          </a:xfrm>
          <a:prstGeom prst="wedgeEllipseCallout">
            <a:avLst>
              <a:gd name="adj1" fmla="val -144034"/>
              <a:gd name="adj2" fmla="val -79231"/>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“NA” indicates that the Health Worker did not uploaded S form for 5</a:t>
            </a:r>
            <a:r>
              <a:rPr lang="en-US" sz="1400" baseline="30000" dirty="0">
                <a:solidFill>
                  <a:schemeClr val="tx1"/>
                </a:solidFill>
              </a:rPr>
              <a:t>th</a:t>
            </a:r>
            <a:r>
              <a:rPr lang="en-US" sz="1400" dirty="0">
                <a:solidFill>
                  <a:schemeClr val="tx1"/>
                </a:solidFill>
              </a:rPr>
              <a:t> May for </a:t>
            </a:r>
            <a:r>
              <a:rPr lang="en-US" sz="1400" dirty="0" err="1">
                <a:solidFill>
                  <a:schemeClr val="tx1"/>
                </a:solidFill>
              </a:rPr>
              <a:t>Heggere</a:t>
            </a:r>
            <a:r>
              <a:rPr lang="en-US" sz="1400" dirty="0">
                <a:solidFill>
                  <a:schemeClr val="tx1"/>
                </a:solidFill>
              </a:rPr>
              <a:t> village</a:t>
            </a:r>
          </a:p>
        </p:txBody>
      </p:sp>
      <p:sp>
        <p:nvSpPr>
          <p:cNvPr id="8" name="Oval Callout 6">
            <a:extLst>
              <a:ext uri="{FF2B5EF4-FFF2-40B4-BE49-F238E27FC236}">
                <a16:creationId xmlns:a16="http://schemas.microsoft.com/office/drawing/2014/main" id="{6AFD8AF4-63A9-4373-A89B-424A960A782B}"/>
              </a:ext>
            </a:extLst>
          </p:cNvPr>
          <p:cNvSpPr/>
          <p:nvPr/>
        </p:nvSpPr>
        <p:spPr>
          <a:xfrm>
            <a:off x="7223832" y="1810221"/>
            <a:ext cx="2376264" cy="1671112"/>
          </a:xfrm>
          <a:prstGeom prst="wedgeEllipseCallout">
            <a:avLst>
              <a:gd name="adj1" fmla="val -45397"/>
              <a:gd name="adj2" fmla="val 56260"/>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“17” indicates that the details or number of 17 cases uploaded in S form by Health Worker for </a:t>
            </a:r>
            <a:r>
              <a:rPr lang="en-US" sz="1400" dirty="0" err="1">
                <a:solidFill>
                  <a:schemeClr val="tx1"/>
                </a:solidFill>
              </a:rPr>
              <a:t>Heggere</a:t>
            </a:r>
            <a:r>
              <a:rPr lang="en-US" sz="1400" dirty="0">
                <a:solidFill>
                  <a:schemeClr val="tx1"/>
                </a:solidFill>
              </a:rPr>
              <a:t> village on 10</a:t>
            </a:r>
            <a:r>
              <a:rPr lang="en-US" sz="1400" baseline="30000" dirty="0">
                <a:solidFill>
                  <a:schemeClr val="tx1"/>
                </a:solidFill>
              </a:rPr>
              <a:t>th</a:t>
            </a:r>
            <a:r>
              <a:rPr lang="en-US" sz="1400" dirty="0">
                <a:solidFill>
                  <a:schemeClr val="tx1"/>
                </a:solidFill>
              </a:rPr>
              <a:t> May</a:t>
            </a:r>
          </a:p>
        </p:txBody>
      </p:sp>
    </p:spTree>
    <p:extLst>
      <p:ext uri="{BB962C8B-B14F-4D97-AF65-F5344CB8AC3E}">
        <p14:creationId xmlns:p14="http://schemas.microsoft.com/office/powerpoint/2010/main" val="379036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6" fill="hold" grpId="0" nodeType="afterEffect">
                                  <p:stCondLst>
                                    <p:cond delay="20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2" presetClass="entr" presetSubtype="2" fill="hold" grpId="0" nodeType="afterEffect">
                                  <p:stCondLst>
                                    <p:cond delay="20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2FC9E-E908-4ADF-91FB-F9DF014620A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F1B036F-88FA-4D72-A8FF-606BA9B8A49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BA92825-CA24-4110-9C73-34BF899B86D5}"/>
              </a:ext>
            </a:extLst>
          </p:cNvPr>
          <p:cNvPicPr>
            <a:picLocks noChangeAspect="1"/>
          </p:cNvPicPr>
          <p:nvPr/>
        </p:nvPicPr>
        <p:blipFill>
          <a:blip r:embed="rId2"/>
          <a:stretch>
            <a:fillRect/>
          </a:stretch>
        </p:blipFill>
        <p:spPr>
          <a:xfrm>
            <a:off x="0" y="1255"/>
            <a:ext cx="9144000" cy="5140990"/>
          </a:xfrm>
          <a:prstGeom prst="rect">
            <a:avLst/>
          </a:prstGeom>
        </p:spPr>
      </p:pic>
      <p:sp>
        <p:nvSpPr>
          <p:cNvPr id="5" name="TextBox 4">
            <a:extLst>
              <a:ext uri="{FF2B5EF4-FFF2-40B4-BE49-F238E27FC236}">
                <a16:creationId xmlns:a16="http://schemas.microsoft.com/office/drawing/2014/main" id="{E5464969-6894-4D21-BF9E-E8B2800FBA3D}"/>
              </a:ext>
            </a:extLst>
          </p:cNvPr>
          <p:cNvSpPr txBox="1"/>
          <p:nvPr/>
        </p:nvSpPr>
        <p:spPr>
          <a:xfrm>
            <a:off x="251520" y="2712721"/>
            <a:ext cx="4680520" cy="369332"/>
          </a:xfrm>
          <a:prstGeom prst="rect">
            <a:avLst/>
          </a:prstGeom>
          <a:solidFill>
            <a:schemeClr val="bg1"/>
          </a:solidFill>
          <a:ln>
            <a:solidFill>
              <a:schemeClr val="accent1"/>
            </a:solidFill>
          </a:ln>
          <a:effectLst>
            <a:glow rad="63500">
              <a:schemeClr val="accent3">
                <a:satMod val="175000"/>
                <a:alpha val="40000"/>
              </a:schemeClr>
            </a:glow>
          </a:effectLst>
        </p:spPr>
        <p:txBody>
          <a:bodyPr wrap="square" rtlCol="0">
            <a:spAutoFit/>
          </a:bodyPr>
          <a:lstStyle/>
          <a:p>
            <a:r>
              <a:rPr lang="en-US" dirty="0">
                <a:solidFill>
                  <a:srgbClr val="92D050"/>
                </a:solidFill>
              </a:rPr>
              <a:t>Reports </a:t>
            </a:r>
            <a:r>
              <a:rPr lang="en-US" dirty="0">
                <a:solidFill>
                  <a:srgbClr val="92D050"/>
                </a:solidFill>
                <a:sym typeface="Wingdings" panose="05000000000000000000" pitchFamily="2" charset="2"/>
              </a:rPr>
              <a:t> Suspected Cases Form Summary</a:t>
            </a:r>
            <a:endParaRPr lang="en-US" dirty="0">
              <a:solidFill>
                <a:srgbClr val="92D050"/>
              </a:solidFill>
            </a:endParaRPr>
          </a:p>
        </p:txBody>
      </p:sp>
      <p:pic>
        <p:nvPicPr>
          <p:cNvPr id="6" name="Picture 5" descr="D:\IHIP Coordinator\Study Material IHIP\Gujarat State Training IHIP 3-4 Apr 2019\b0b6dd8e-clickgif_01v01v01v01v000000.gif">
            <a:extLst>
              <a:ext uri="{FF2B5EF4-FFF2-40B4-BE49-F238E27FC236}">
                <a16:creationId xmlns:a16="http://schemas.microsoft.com/office/drawing/2014/main" id="{8200DE45-1C41-44C3-9039-40D37002A6E1}"/>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9003" y="1958186"/>
            <a:ext cx="686073" cy="686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21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E2C14-9491-44CC-BD29-7EC22F492B8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735F747-7785-4E1E-8F8C-C880C261A36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8F9FA29-FB44-41F9-B675-D78619FCEE24}"/>
              </a:ext>
            </a:extLst>
          </p:cNvPr>
          <p:cNvPicPr>
            <a:picLocks noChangeAspect="1"/>
          </p:cNvPicPr>
          <p:nvPr/>
        </p:nvPicPr>
        <p:blipFill>
          <a:blip r:embed="rId2"/>
          <a:stretch>
            <a:fillRect/>
          </a:stretch>
        </p:blipFill>
        <p:spPr>
          <a:xfrm>
            <a:off x="0" y="1255"/>
            <a:ext cx="9144000" cy="5140990"/>
          </a:xfrm>
          <a:prstGeom prst="rect">
            <a:avLst/>
          </a:prstGeom>
        </p:spPr>
      </p:pic>
      <p:sp>
        <p:nvSpPr>
          <p:cNvPr id="5" name="Oval Callout 7">
            <a:extLst>
              <a:ext uri="{FF2B5EF4-FFF2-40B4-BE49-F238E27FC236}">
                <a16:creationId xmlns:a16="http://schemas.microsoft.com/office/drawing/2014/main" id="{7EBFE47E-C44C-4FB7-983A-1EB146C4371D}"/>
              </a:ext>
            </a:extLst>
          </p:cNvPr>
          <p:cNvSpPr/>
          <p:nvPr/>
        </p:nvSpPr>
        <p:spPr>
          <a:xfrm>
            <a:off x="3419872" y="205978"/>
            <a:ext cx="3312368" cy="1203598"/>
          </a:xfrm>
          <a:prstGeom prst="wedgeEllipseCallout">
            <a:avLst>
              <a:gd name="adj1" fmla="val -84972"/>
              <a:gd name="adj2" fmla="val 37270"/>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 page will come with “Include data from mobile app” being selected by default</a:t>
            </a:r>
          </a:p>
        </p:txBody>
      </p:sp>
      <p:sp>
        <p:nvSpPr>
          <p:cNvPr id="6" name="Rectangle 5">
            <a:extLst>
              <a:ext uri="{FF2B5EF4-FFF2-40B4-BE49-F238E27FC236}">
                <a16:creationId xmlns:a16="http://schemas.microsoft.com/office/drawing/2014/main" id="{6B5896A0-665C-4A44-AE66-6C89AFACB307}"/>
              </a:ext>
            </a:extLst>
          </p:cNvPr>
          <p:cNvSpPr/>
          <p:nvPr/>
        </p:nvSpPr>
        <p:spPr>
          <a:xfrm>
            <a:off x="0" y="1056878"/>
            <a:ext cx="2278088" cy="650775"/>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Callout 7">
            <a:extLst>
              <a:ext uri="{FF2B5EF4-FFF2-40B4-BE49-F238E27FC236}">
                <a16:creationId xmlns:a16="http://schemas.microsoft.com/office/drawing/2014/main" id="{8384F6E1-3A41-4CC5-B054-47863ABBA7E0}"/>
              </a:ext>
            </a:extLst>
          </p:cNvPr>
          <p:cNvSpPr/>
          <p:nvPr/>
        </p:nvSpPr>
        <p:spPr>
          <a:xfrm>
            <a:off x="5831632" y="1012500"/>
            <a:ext cx="3312368" cy="1203598"/>
          </a:xfrm>
          <a:prstGeom prst="wedgeEllipseCallout">
            <a:avLst>
              <a:gd name="adj1" fmla="val -67335"/>
              <a:gd name="adj2" fmla="val 61539"/>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One can select the required duration using “From Date” and “To Date”</a:t>
            </a:r>
          </a:p>
        </p:txBody>
      </p:sp>
      <p:sp>
        <p:nvSpPr>
          <p:cNvPr id="8" name="Rectangle 7">
            <a:extLst>
              <a:ext uri="{FF2B5EF4-FFF2-40B4-BE49-F238E27FC236}">
                <a16:creationId xmlns:a16="http://schemas.microsoft.com/office/drawing/2014/main" id="{F3A5BC7A-3821-4E62-9D16-BADF06076307}"/>
              </a:ext>
            </a:extLst>
          </p:cNvPr>
          <p:cNvSpPr/>
          <p:nvPr/>
        </p:nvSpPr>
        <p:spPr>
          <a:xfrm>
            <a:off x="2987824" y="2198514"/>
            <a:ext cx="2278088" cy="650775"/>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390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10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E2C14-9491-44CC-BD29-7EC22F492B8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735F747-7785-4E1E-8F8C-C880C261A36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174C361-F376-4B32-85D3-5D0482AC9EE5}"/>
              </a:ext>
            </a:extLst>
          </p:cNvPr>
          <p:cNvPicPr>
            <a:picLocks noChangeAspect="1"/>
          </p:cNvPicPr>
          <p:nvPr/>
        </p:nvPicPr>
        <p:blipFill>
          <a:blip r:embed="rId2"/>
          <a:stretch>
            <a:fillRect/>
          </a:stretch>
        </p:blipFill>
        <p:spPr>
          <a:xfrm>
            <a:off x="0" y="1255"/>
            <a:ext cx="9144000" cy="5140990"/>
          </a:xfrm>
          <a:prstGeom prst="rect">
            <a:avLst/>
          </a:prstGeom>
        </p:spPr>
      </p:pic>
      <p:sp>
        <p:nvSpPr>
          <p:cNvPr id="6" name="Oval Callout 4">
            <a:extLst>
              <a:ext uri="{FF2B5EF4-FFF2-40B4-BE49-F238E27FC236}">
                <a16:creationId xmlns:a16="http://schemas.microsoft.com/office/drawing/2014/main" id="{2F1C0B9E-CF59-4771-A18C-8068C806B3DB}"/>
              </a:ext>
            </a:extLst>
          </p:cNvPr>
          <p:cNvSpPr/>
          <p:nvPr/>
        </p:nvSpPr>
        <p:spPr>
          <a:xfrm>
            <a:off x="3347864" y="609002"/>
            <a:ext cx="5567536" cy="857251"/>
          </a:xfrm>
          <a:prstGeom prst="wedgeEllipseCallout">
            <a:avLst>
              <a:gd name="adj1" fmla="val -61955"/>
              <a:gd name="adj2" fmla="val 268241"/>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One can select one or more village/s; if no village is chosen, then the aggregate data of all the villages of the health sub center is shown</a:t>
            </a:r>
          </a:p>
        </p:txBody>
      </p:sp>
      <p:sp>
        <p:nvSpPr>
          <p:cNvPr id="7" name="Oval Callout 8">
            <a:extLst>
              <a:ext uri="{FF2B5EF4-FFF2-40B4-BE49-F238E27FC236}">
                <a16:creationId xmlns:a16="http://schemas.microsoft.com/office/drawing/2014/main" id="{6AF8ED8A-7F04-44A5-B372-BC2FFC7A4E30}"/>
              </a:ext>
            </a:extLst>
          </p:cNvPr>
          <p:cNvSpPr/>
          <p:nvPr/>
        </p:nvSpPr>
        <p:spPr>
          <a:xfrm>
            <a:off x="5796136" y="1511175"/>
            <a:ext cx="3919228" cy="762289"/>
          </a:xfrm>
          <a:prstGeom prst="wedgeEllipseCallout">
            <a:avLst>
              <a:gd name="adj1" fmla="val -46165"/>
              <a:gd name="adj2" fmla="val 83031"/>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Now, directly click on </a:t>
            </a:r>
          </a:p>
          <a:p>
            <a:pPr algn="ctr"/>
            <a:r>
              <a:rPr lang="en-US" sz="1400" dirty="0">
                <a:solidFill>
                  <a:schemeClr val="tx1"/>
                </a:solidFill>
              </a:rPr>
              <a:t>“Search” (without selecting any village) for example</a:t>
            </a:r>
          </a:p>
        </p:txBody>
      </p:sp>
      <p:pic>
        <p:nvPicPr>
          <p:cNvPr id="8" name="Picture 7" descr="D:\IHIP Coordinator\Study Material IHIP\Gujarat State Training IHIP 3-4 Apr 2019\b0b6dd8e-clickgif_01v01v01v01v000000.gif">
            <a:extLst>
              <a:ext uri="{FF2B5EF4-FFF2-40B4-BE49-F238E27FC236}">
                <a16:creationId xmlns:a16="http://schemas.microsoft.com/office/drawing/2014/main" id="{CF54EA71-62C9-4F1A-8B83-570E46DD2F5E}"/>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2571750"/>
            <a:ext cx="686073" cy="686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12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2" fill="hold" grpId="0" nodeType="afterEffect">
                                  <p:stCondLst>
                                    <p:cond delay="2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2" presetClass="entr" presetSubtype="4" fill="hold" nodeType="withEffect">
                                  <p:stCondLst>
                                    <p:cond delay="200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E1870-1342-4B2D-91C4-1F7F34E42E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991A1D2-0373-416B-902F-A6822A8EADE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7881BCC-116B-4DE9-8D30-4376937B249D}"/>
              </a:ext>
            </a:extLst>
          </p:cNvPr>
          <p:cNvPicPr>
            <a:picLocks noChangeAspect="1"/>
          </p:cNvPicPr>
          <p:nvPr/>
        </p:nvPicPr>
        <p:blipFill>
          <a:blip r:embed="rId2"/>
          <a:stretch>
            <a:fillRect/>
          </a:stretch>
        </p:blipFill>
        <p:spPr>
          <a:xfrm>
            <a:off x="0" y="1255"/>
            <a:ext cx="9144000" cy="5140990"/>
          </a:xfrm>
          <a:prstGeom prst="rect">
            <a:avLst/>
          </a:prstGeom>
        </p:spPr>
      </p:pic>
      <p:sp>
        <p:nvSpPr>
          <p:cNvPr id="5" name="TextBox 4">
            <a:extLst>
              <a:ext uri="{FF2B5EF4-FFF2-40B4-BE49-F238E27FC236}">
                <a16:creationId xmlns:a16="http://schemas.microsoft.com/office/drawing/2014/main" id="{695BFFEF-9891-423B-A8B9-B8BE9D20B8A9}"/>
              </a:ext>
            </a:extLst>
          </p:cNvPr>
          <p:cNvSpPr txBox="1"/>
          <p:nvPr/>
        </p:nvSpPr>
        <p:spPr>
          <a:xfrm>
            <a:off x="2750284" y="8563"/>
            <a:ext cx="6358220" cy="1169551"/>
          </a:xfrm>
          <a:prstGeom prst="rect">
            <a:avLst/>
          </a:prstGeom>
          <a:solidFill>
            <a:schemeClr val="bg1"/>
          </a:solidFill>
          <a:ln>
            <a:solidFill>
              <a:schemeClr val="accent1"/>
            </a:solidFill>
          </a:ln>
          <a:effectLst>
            <a:glow rad="63500">
              <a:schemeClr val="accent3">
                <a:satMod val="175000"/>
                <a:alpha val="40000"/>
              </a:schemeClr>
            </a:glow>
          </a:effectLst>
        </p:spPr>
        <p:txBody>
          <a:bodyPr wrap="square" rtlCol="0">
            <a:spAutoFit/>
          </a:bodyPr>
          <a:lstStyle/>
          <a:p>
            <a:r>
              <a:rPr lang="en-US" sz="1400" dirty="0">
                <a:solidFill>
                  <a:srgbClr val="002060"/>
                </a:solidFill>
              </a:rPr>
              <a:t>The report shows the data in aggregate i.e. total number of cases entered through S form for all the villages of the health sub center (only those cases whose details entered through the Mobile app version); one can also get the summary of the S form cases for a particular village/s for the selected time period depending upon selection of village filter</a:t>
            </a:r>
          </a:p>
        </p:txBody>
      </p:sp>
      <p:sp>
        <p:nvSpPr>
          <p:cNvPr id="6" name="Oval Callout 5">
            <a:extLst>
              <a:ext uri="{FF2B5EF4-FFF2-40B4-BE49-F238E27FC236}">
                <a16:creationId xmlns:a16="http://schemas.microsoft.com/office/drawing/2014/main" id="{83AD4827-6152-42F8-8402-D96ECD9CCD17}"/>
              </a:ext>
            </a:extLst>
          </p:cNvPr>
          <p:cNvSpPr/>
          <p:nvPr/>
        </p:nvSpPr>
        <p:spPr>
          <a:xfrm>
            <a:off x="7196968" y="1664497"/>
            <a:ext cx="1582550" cy="1008112"/>
          </a:xfrm>
          <a:prstGeom prst="wedgeEllipseCallout">
            <a:avLst>
              <a:gd name="adj1" fmla="val -63913"/>
              <a:gd name="adj2" fmla="val 181823"/>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Click on the number “102”</a:t>
            </a:r>
          </a:p>
        </p:txBody>
      </p:sp>
      <p:pic>
        <p:nvPicPr>
          <p:cNvPr id="7" name="Picture 6" descr="D:\IHIP Coordinator\Study Material IHIP\Gujarat State Training IHIP 3-4 Apr 2019\b0b6dd8e-clickgif_01v01v01v01v000000.gif">
            <a:extLst>
              <a:ext uri="{FF2B5EF4-FFF2-40B4-BE49-F238E27FC236}">
                <a16:creationId xmlns:a16="http://schemas.microsoft.com/office/drawing/2014/main" id="{953CEA78-8C31-4AD7-A54D-6A54EF766D1F}"/>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4075268"/>
            <a:ext cx="470049" cy="470049"/>
          </a:xfrm>
          <a:prstGeom prst="rect">
            <a:avLst/>
          </a:prstGeom>
          <a:noFill/>
          <a:extLst>
            <a:ext uri="{909E8E84-426E-40DD-AFC4-6F175D3DCCD1}">
              <a14:hiddenFill xmlns:a14="http://schemas.microsoft.com/office/drawing/2010/main">
                <a:solidFill>
                  <a:srgbClr val="FFFFFF"/>
                </a:solidFill>
              </a14:hiddenFill>
            </a:ext>
          </a:extLst>
        </p:spPr>
      </p:pic>
      <p:sp>
        <p:nvSpPr>
          <p:cNvPr id="8" name="Oval Callout 7">
            <a:extLst>
              <a:ext uri="{FF2B5EF4-FFF2-40B4-BE49-F238E27FC236}">
                <a16:creationId xmlns:a16="http://schemas.microsoft.com/office/drawing/2014/main" id="{3B6DB544-69F1-4DE1-BDBB-137FABC8BA40}"/>
              </a:ext>
            </a:extLst>
          </p:cNvPr>
          <p:cNvSpPr/>
          <p:nvPr/>
        </p:nvSpPr>
        <p:spPr>
          <a:xfrm>
            <a:off x="245272" y="2777923"/>
            <a:ext cx="3248178" cy="936104"/>
          </a:xfrm>
          <a:prstGeom prst="wedgeEllipseCallout">
            <a:avLst>
              <a:gd name="adj1" fmla="val -37045"/>
              <a:gd name="adj2" fmla="val -322651"/>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By clicking on “Print”, one can get the whole report in pdf which can be downloaded and printed</a:t>
            </a:r>
          </a:p>
        </p:txBody>
      </p:sp>
    </p:spTree>
    <p:extLst>
      <p:ext uri="{BB962C8B-B14F-4D97-AF65-F5344CB8AC3E}">
        <p14:creationId xmlns:p14="http://schemas.microsoft.com/office/powerpoint/2010/main" val="369471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25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par>
                                <p:cTn id="14" presetID="2" presetClass="entr" presetSubtype="4" fill="hold" nodeType="withEffect">
                                  <p:stCondLst>
                                    <p:cond delay="250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4000"/>
                            </p:stCondLst>
                            <p:childTnLst>
                              <p:par>
                                <p:cTn id="19" presetID="2" presetClass="entr" presetSubtype="4" fill="hold" grpId="0" nodeType="afterEffect">
                                  <p:stCondLst>
                                    <p:cond delay="30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11F6B-8D7F-4E9A-8DBC-1D28F456D2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6E0BFE1-263C-443B-9B9C-2BB84C861D9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D4C2795-188D-47AC-A535-634CBA3F31A2}"/>
              </a:ext>
            </a:extLst>
          </p:cNvPr>
          <p:cNvPicPr>
            <a:picLocks noChangeAspect="1"/>
          </p:cNvPicPr>
          <p:nvPr/>
        </p:nvPicPr>
        <p:blipFill>
          <a:blip r:embed="rId2"/>
          <a:stretch>
            <a:fillRect/>
          </a:stretch>
        </p:blipFill>
        <p:spPr>
          <a:xfrm>
            <a:off x="0" y="1255"/>
            <a:ext cx="9144000" cy="5140990"/>
          </a:xfrm>
          <a:prstGeom prst="rect">
            <a:avLst/>
          </a:prstGeom>
        </p:spPr>
      </p:pic>
      <p:sp>
        <p:nvSpPr>
          <p:cNvPr id="5" name="TextBox 4">
            <a:extLst>
              <a:ext uri="{FF2B5EF4-FFF2-40B4-BE49-F238E27FC236}">
                <a16:creationId xmlns:a16="http://schemas.microsoft.com/office/drawing/2014/main" id="{02D8BAC1-BC1D-40D0-AE0C-4FF966CEA9F1}"/>
              </a:ext>
            </a:extLst>
          </p:cNvPr>
          <p:cNvSpPr txBox="1"/>
          <p:nvPr/>
        </p:nvSpPr>
        <p:spPr>
          <a:xfrm>
            <a:off x="1403648" y="263200"/>
            <a:ext cx="6336704" cy="646331"/>
          </a:xfrm>
          <a:prstGeom prst="rect">
            <a:avLst/>
          </a:prstGeom>
          <a:solidFill>
            <a:schemeClr val="bg1"/>
          </a:solidFill>
          <a:ln>
            <a:solidFill>
              <a:schemeClr val="accent1"/>
            </a:solidFill>
          </a:ln>
          <a:effectLst>
            <a:glow rad="63500">
              <a:schemeClr val="accent3">
                <a:satMod val="175000"/>
                <a:alpha val="40000"/>
              </a:schemeClr>
            </a:glow>
          </a:effectLst>
        </p:spPr>
        <p:txBody>
          <a:bodyPr wrap="square" rtlCol="0">
            <a:spAutoFit/>
          </a:bodyPr>
          <a:lstStyle/>
          <a:p>
            <a:r>
              <a:rPr lang="en-US" dirty="0">
                <a:solidFill>
                  <a:srgbClr val="002060"/>
                </a:solidFill>
              </a:rPr>
              <a:t>The line-list of the reported Cases for the selected Syndrome; one can also get the line list in excel sheet by clicking on “Print”</a:t>
            </a:r>
          </a:p>
        </p:txBody>
      </p:sp>
    </p:spTree>
    <p:extLst>
      <p:ext uri="{BB962C8B-B14F-4D97-AF65-F5344CB8AC3E}">
        <p14:creationId xmlns:p14="http://schemas.microsoft.com/office/powerpoint/2010/main" val="143861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E1870-1342-4B2D-91C4-1F7F34E42E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991A1D2-0373-416B-902F-A6822A8EADE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7881BCC-116B-4DE9-8D30-4376937B249D}"/>
              </a:ext>
            </a:extLst>
          </p:cNvPr>
          <p:cNvPicPr>
            <a:picLocks noChangeAspect="1"/>
          </p:cNvPicPr>
          <p:nvPr/>
        </p:nvPicPr>
        <p:blipFill>
          <a:blip r:embed="rId2"/>
          <a:stretch>
            <a:fillRect/>
          </a:stretch>
        </p:blipFill>
        <p:spPr>
          <a:xfrm>
            <a:off x="0" y="1255"/>
            <a:ext cx="9144000" cy="5140990"/>
          </a:xfrm>
          <a:prstGeom prst="rect">
            <a:avLst/>
          </a:prstGeom>
        </p:spPr>
      </p:pic>
      <p:sp>
        <p:nvSpPr>
          <p:cNvPr id="6" name="Oval Callout 5">
            <a:extLst>
              <a:ext uri="{FF2B5EF4-FFF2-40B4-BE49-F238E27FC236}">
                <a16:creationId xmlns:a16="http://schemas.microsoft.com/office/drawing/2014/main" id="{83AD4827-6152-42F8-8402-D96ECD9CCD17}"/>
              </a:ext>
            </a:extLst>
          </p:cNvPr>
          <p:cNvSpPr/>
          <p:nvPr/>
        </p:nvSpPr>
        <p:spPr>
          <a:xfrm>
            <a:off x="5940152" y="696095"/>
            <a:ext cx="2880320" cy="1008112"/>
          </a:xfrm>
          <a:prstGeom prst="wedgeEllipseCallout">
            <a:avLst>
              <a:gd name="adj1" fmla="val -13627"/>
              <a:gd name="adj2" fmla="val 273582"/>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By clicking on the marker besides number “102”, one will get the location of these cases on map</a:t>
            </a:r>
          </a:p>
        </p:txBody>
      </p:sp>
      <p:pic>
        <p:nvPicPr>
          <p:cNvPr id="7" name="Picture 6" descr="D:\IHIP Coordinator\Study Material IHIP\Gujarat State Training IHIP 3-4 Apr 2019\b0b6dd8e-clickgif_01v01v01v01v000000.gif">
            <a:extLst>
              <a:ext uri="{FF2B5EF4-FFF2-40B4-BE49-F238E27FC236}">
                <a16:creationId xmlns:a16="http://schemas.microsoft.com/office/drawing/2014/main" id="{953CEA78-8C31-4AD7-A54D-6A54EF766D1F}"/>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1014" y="4026395"/>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88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E3C11-A7C6-4E9F-BE80-61C62FDE79E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93DB580-75F1-464F-9A2E-F018CE8720F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316CCCF-4932-4BFB-8CD5-F0FCC4F17E2E}"/>
              </a:ext>
            </a:extLst>
          </p:cNvPr>
          <p:cNvPicPr>
            <a:picLocks noChangeAspect="1"/>
          </p:cNvPicPr>
          <p:nvPr/>
        </p:nvPicPr>
        <p:blipFill>
          <a:blip r:embed="rId2"/>
          <a:stretch>
            <a:fillRect/>
          </a:stretch>
        </p:blipFill>
        <p:spPr>
          <a:xfrm>
            <a:off x="0" y="1255"/>
            <a:ext cx="9144000" cy="5140990"/>
          </a:xfrm>
          <a:prstGeom prst="rect">
            <a:avLst/>
          </a:prstGeom>
        </p:spPr>
      </p:pic>
      <p:sp>
        <p:nvSpPr>
          <p:cNvPr id="5" name="Rectangle 4">
            <a:extLst>
              <a:ext uri="{FF2B5EF4-FFF2-40B4-BE49-F238E27FC236}">
                <a16:creationId xmlns:a16="http://schemas.microsoft.com/office/drawing/2014/main" id="{B88C1C12-E47D-46BE-9D85-AC501EE805DE}"/>
              </a:ext>
            </a:extLst>
          </p:cNvPr>
          <p:cNvSpPr/>
          <p:nvPr/>
        </p:nvSpPr>
        <p:spPr>
          <a:xfrm>
            <a:off x="2627784" y="123478"/>
            <a:ext cx="6336704" cy="584775"/>
          </a:xfrm>
          <a:prstGeom prst="rect">
            <a:avLst/>
          </a:prstGeom>
          <a:solidFill>
            <a:schemeClr val="bg1"/>
          </a:solidFill>
          <a:ln>
            <a:solidFill>
              <a:schemeClr val="accent1">
                <a:shade val="50000"/>
              </a:schemeClr>
            </a:solidFill>
          </a:ln>
        </p:spPr>
        <p:txBody>
          <a:bodyPr wrap="square">
            <a:spAutoFit/>
          </a:bodyPr>
          <a:lstStyle/>
          <a:p>
            <a:r>
              <a:rPr lang="en-US" sz="1600" dirty="0">
                <a:solidFill>
                  <a:srgbClr val="002060"/>
                </a:solidFill>
              </a:rPr>
              <a:t>The lower part of the report contains the list of the deaths reported through S form; one can download the .csv file by clicking on “Download”</a:t>
            </a:r>
          </a:p>
        </p:txBody>
      </p:sp>
    </p:spTree>
    <p:extLst>
      <p:ext uri="{BB962C8B-B14F-4D97-AF65-F5344CB8AC3E}">
        <p14:creationId xmlns:p14="http://schemas.microsoft.com/office/powerpoint/2010/main" val="428037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41EDB-C8DA-4EEA-871E-447854BFE9A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C34051F-ACFA-4BB9-8F89-F75C01D9056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16688A1-A513-431A-BCE7-E5AFBD6BA0A0}"/>
              </a:ext>
            </a:extLst>
          </p:cNvPr>
          <p:cNvPicPr>
            <a:picLocks noChangeAspect="1"/>
          </p:cNvPicPr>
          <p:nvPr/>
        </p:nvPicPr>
        <p:blipFill>
          <a:blip r:embed="rId2"/>
          <a:stretch>
            <a:fillRect/>
          </a:stretch>
        </p:blipFill>
        <p:spPr>
          <a:xfrm>
            <a:off x="0" y="1255"/>
            <a:ext cx="9144000" cy="5140990"/>
          </a:xfrm>
          <a:prstGeom prst="rect">
            <a:avLst/>
          </a:prstGeom>
        </p:spPr>
      </p:pic>
      <p:sp>
        <p:nvSpPr>
          <p:cNvPr id="5" name="Oval Callout 4">
            <a:extLst>
              <a:ext uri="{FF2B5EF4-FFF2-40B4-BE49-F238E27FC236}">
                <a16:creationId xmlns:a16="http://schemas.microsoft.com/office/drawing/2014/main" id="{45F0CD71-607A-4E43-AB3D-415112B3AA42}"/>
              </a:ext>
            </a:extLst>
          </p:cNvPr>
          <p:cNvSpPr/>
          <p:nvPr/>
        </p:nvSpPr>
        <p:spPr>
          <a:xfrm>
            <a:off x="3736140" y="0"/>
            <a:ext cx="5400600" cy="1800200"/>
          </a:xfrm>
          <a:prstGeom prst="wedgeEllipseCallout">
            <a:avLst>
              <a:gd name="adj1" fmla="val -76745"/>
              <a:gd name="adj2" fmla="val 20934"/>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By selecting “Include data from Desktop” and deselecting / not selecting “Include data from Mobile app”, one can see the summary of the cases reported through the desktop version only;  You cannot get the line list or location of these cases on map as only aggregate data can be submitted through desktop version</a:t>
            </a:r>
          </a:p>
        </p:txBody>
      </p:sp>
      <p:sp>
        <p:nvSpPr>
          <p:cNvPr id="6" name="Rectangle 5">
            <a:extLst>
              <a:ext uri="{FF2B5EF4-FFF2-40B4-BE49-F238E27FC236}">
                <a16:creationId xmlns:a16="http://schemas.microsoft.com/office/drawing/2014/main" id="{9ADC0CF1-821A-4B9E-954C-913F0C59E36A}"/>
              </a:ext>
            </a:extLst>
          </p:cNvPr>
          <p:cNvSpPr/>
          <p:nvPr/>
        </p:nvSpPr>
        <p:spPr>
          <a:xfrm>
            <a:off x="99043" y="1085010"/>
            <a:ext cx="2168701" cy="550635"/>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570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EF1F2-C7C8-4E17-9BA6-2EF8847CA5E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27025F6-19D8-41D6-A047-295272F8F0D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72654A4-98DF-47D2-A4ED-4B8D0854BEF2}"/>
              </a:ext>
            </a:extLst>
          </p:cNvPr>
          <p:cNvPicPr>
            <a:picLocks noChangeAspect="1"/>
          </p:cNvPicPr>
          <p:nvPr/>
        </p:nvPicPr>
        <p:blipFill>
          <a:blip r:embed="rId2"/>
          <a:stretch>
            <a:fillRect/>
          </a:stretch>
        </p:blipFill>
        <p:spPr>
          <a:xfrm>
            <a:off x="0" y="1255"/>
            <a:ext cx="9144000" cy="5140990"/>
          </a:xfrm>
          <a:prstGeom prst="rect">
            <a:avLst/>
          </a:prstGeom>
        </p:spPr>
      </p:pic>
      <p:sp>
        <p:nvSpPr>
          <p:cNvPr id="5" name="Oval Callout 3">
            <a:extLst>
              <a:ext uri="{FF2B5EF4-FFF2-40B4-BE49-F238E27FC236}">
                <a16:creationId xmlns:a16="http://schemas.microsoft.com/office/drawing/2014/main" id="{6C732516-86A5-4301-B591-45121204229C}"/>
              </a:ext>
            </a:extLst>
          </p:cNvPr>
          <p:cNvSpPr/>
          <p:nvPr/>
        </p:nvSpPr>
        <p:spPr>
          <a:xfrm>
            <a:off x="3517032" y="-13353"/>
            <a:ext cx="5760639" cy="1606378"/>
          </a:xfrm>
          <a:prstGeom prst="wedgeEllipseCallout">
            <a:avLst>
              <a:gd name="adj1" fmla="val -70332"/>
              <a:gd name="adj2" fmla="val 30125"/>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By selecting both “Include data from Mobile app” and “Include data from Desktop”, one can see the summary of all the cases reported through the mobile app and desktop version; But the line list and the location in the map would be available for the cases entered through mobile app only</a:t>
            </a:r>
          </a:p>
        </p:txBody>
      </p:sp>
      <p:sp>
        <p:nvSpPr>
          <p:cNvPr id="6" name="Rectangle 5">
            <a:extLst>
              <a:ext uri="{FF2B5EF4-FFF2-40B4-BE49-F238E27FC236}">
                <a16:creationId xmlns:a16="http://schemas.microsoft.com/office/drawing/2014/main" id="{D465AF1A-1724-4C2A-BF87-BC226A4FE047}"/>
              </a:ext>
            </a:extLst>
          </p:cNvPr>
          <p:cNvSpPr/>
          <p:nvPr/>
        </p:nvSpPr>
        <p:spPr>
          <a:xfrm>
            <a:off x="95696" y="1088969"/>
            <a:ext cx="2172047" cy="504056"/>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211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For Factual data entry, type or copy-paste </a:t>
            </a:r>
            <a:r>
              <a:rPr lang="en-US" dirty="0">
                <a:hlinkClick r:id="rId2"/>
              </a:rPr>
              <a:t>https://ihip.nhp.gov.in/idsp/#!/login</a:t>
            </a:r>
            <a:r>
              <a:rPr lang="en-US" dirty="0"/>
              <a:t> in URL in the web browser</a:t>
            </a:r>
          </a:p>
          <a:p>
            <a:r>
              <a:rPr lang="en-US" dirty="0"/>
              <a:t>Here, for demonstration purpose, we will be using Learning Platform which is </a:t>
            </a:r>
            <a:r>
              <a:rPr lang="en-US" dirty="0">
                <a:hlinkClick r:id="rId3"/>
              </a:rPr>
              <a:t>http://ihiptraining.in/idsp/#!/login</a:t>
            </a:r>
            <a:r>
              <a:rPr lang="en-US" dirty="0"/>
              <a:t> </a:t>
            </a:r>
          </a:p>
        </p:txBody>
      </p:sp>
    </p:spTree>
    <p:extLst>
      <p:ext uri="{BB962C8B-B14F-4D97-AF65-F5344CB8AC3E}">
        <p14:creationId xmlns:p14="http://schemas.microsoft.com/office/powerpoint/2010/main" val="39759148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91A9D-80B9-4B56-BC1E-ADA1CDBDE2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3F950ED-4750-4266-92C7-C524D41FD7A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95A03A7-8D6A-409C-9D33-2FBC56A0D683}"/>
              </a:ext>
            </a:extLst>
          </p:cNvPr>
          <p:cNvPicPr>
            <a:picLocks noChangeAspect="1"/>
          </p:cNvPicPr>
          <p:nvPr/>
        </p:nvPicPr>
        <p:blipFill>
          <a:blip r:embed="rId2"/>
          <a:stretch>
            <a:fillRect/>
          </a:stretch>
        </p:blipFill>
        <p:spPr>
          <a:xfrm>
            <a:off x="0" y="1255"/>
            <a:ext cx="9144000" cy="5140990"/>
          </a:xfrm>
          <a:prstGeom prst="rect">
            <a:avLst/>
          </a:prstGeom>
        </p:spPr>
      </p:pic>
      <p:sp>
        <p:nvSpPr>
          <p:cNvPr id="5" name="TextBox 4">
            <a:extLst>
              <a:ext uri="{FF2B5EF4-FFF2-40B4-BE49-F238E27FC236}">
                <a16:creationId xmlns:a16="http://schemas.microsoft.com/office/drawing/2014/main" id="{27E80557-A104-4E4D-855C-A7908C47943B}"/>
              </a:ext>
            </a:extLst>
          </p:cNvPr>
          <p:cNvSpPr txBox="1"/>
          <p:nvPr/>
        </p:nvSpPr>
        <p:spPr>
          <a:xfrm>
            <a:off x="251520" y="2712721"/>
            <a:ext cx="4680520" cy="369332"/>
          </a:xfrm>
          <a:prstGeom prst="rect">
            <a:avLst/>
          </a:prstGeom>
          <a:solidFill>
            <a:schemeClr val="bg1"/>
          </a:solidFill>
          <a:ln>
            <a:solidFill>
              <a:schemeClr val="accent1"/>
            </a:solidFill>
          </a:ln>
          <a:effectLst>
            <a:glow rad="63500">
              <a:schemeClr val="accent3">
                <a:satMod val="175000"/>
                <a:alpha val="40000"/>
              </a:schemeClr>
            </a:glow>
          </a:effectLst>
        </p:spPr>
        <p:txBody>
          <a:bodyPr wrap="square" rtlCol="0">
            <a:spAutoFit/>
          </a:bodyPr>
          <a:lstStyle/>
          <a:p>
            <a:r>
              <a:rPr lang="en-US" dirty="0">
                <a:solidFill>
                  <a:srgbClr val="92D050"/>
                </a:solidFill>
              </a:rPr>
              <a:t>Reports </a:t>
            </a:r>
            <a:r>
              <a:rPr lang="en-US" dirty="0">
                <a:solidFill>
                  <a:srgbClr val="92D050"/>
                </a:solidFill>
                <a:sym typeface="Wingdings" panose="05000000000000000000" pitchFamily="2" charset="2"/>
              </a:rPr>
              <a:t> Event Alert Summary</a:t>
            </a:r>
            <a:endParaRPr lang="en-US" dirty="0">
              <a:solidFill>
                <a:srgbClr val="92D050"/>
              </a:solidFill>
            </a:endParaRPr>
          </a:p>
        </p:txBody>
      </p:sp>
      <p:pic>
        <p:nvPicPr>
          <p:cNvPr id="6" name="Picture 5" descr="D:\IHIP Coordinator\Study Material IHIP\Gujarat State Training IHIP 3-4 Apr 2019\b0b6dd8e-clickgif_01v01v01v01v000000.gif">
            <a:extLst>
              <a:ext uri="{FF2B5EF4-FFF2-40B4-BE49-F238E27FC236}">
                <a16:creationId xmlns:a16="http://schemas.microsoft.com/office/drawing/2014/main" id="{8D65FE8F-4273-4496-B2A7-3CA75DFE0B27}"/>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9003" y="2211314"/>
            <a:ext cx="686073" cy="686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04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131E4-5AB9-4789-8818-67778E58EAD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5C67237-4EAA-433A-8CD5-8ACBE28924A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352814A-F76A-49B6-9170-D3BD12BDF49E}"/>
              </a:ext>
            </a:extLst>
          </p:cNvPr>
          <p:cNvPicPr>
            <a:picLocks noChangeAspect="1"/>
          </p:cNvPicPr>
          <p:nvPr/>
        </p:nvPicPr>
        <p:blipFill>
          <a:blip r:embed="rId2"/>
          <a:stretch>
            <a:fillRect/>
          </a:stretch>
        </p:blipFill>
        <p:spPr>
          <a:xfrm>
            <a:off x="0" y="1255"/>
            <a:ext cx="9144000" cy="5140990"/>
          </a:xfrm>
          <a:prstGeom prst="rect">
            <a:avLst/>
          </a:prstGeom>
        </p:spPr>
      </p:pic>
      <p:sp>
        <p:nvSpPr>
          <p:cNvPr id="5" name="TextBox 4">
            <a:extLst>
              <a:ext uri="{FF2B5EF4-FFF2-40B4-BE49-F238E27FC236}">
                <a16:creationId xmlns:a16="http://schemas.microsoft.com/office/drawing/2014/main" id="{4C7DBFB6-CB7F-4444-82D8-9C0F3838A836}"/>
              </a:ext>
            </a:extLst>
          </p:cNvPr>
          <p:cNvSpPr txBox="1"/>
          <p:nvPr/>
        </p:nvSpPr>
        <p:spPr>
          <a:xfrm>
            <a:off x="1684276" y="38171"/>
            <a:ext cx="7056784" cy="523220"/>
          </a:xfrm>
          <a:prstGeom prst="rect">
            <a:avLst/>
          </a:prstGeom>
          <a:solidFill>
            <a:schemeClr val="bg1"/>
          </a:solidFill>
          <a:ln>
            <a:solidFill>
              <a:schemeClr val="accent1"/>
            </a:solidFill>
          </a:ln>
          <a:effectLst>
            <a:glow rad="63500">
              <a:schemeClr val="accent3">
                <a:satMod val="175000"/>
                <a:alpha val="40000"/>
              </a:schemeClr>
            </a:glow>
          </a:effectLst>
        </p:spPr>
        <p:txBody>
          <a:bodyPr wrap="square" rtlCol="0">
            <a:spAutoFit/>
          </a:bodyPr>
          <a:lstStyle/>
          <a:p>
            <a:r>
              <a:rPr lang="en-US" sz="1400" dirty="0">
                <a:solidFill>
                  <a:srgbClr val="92D050"/>
                </a:solidFill>
              </a:rPr>
              <a:t>One can get the list of all the Events flagged by the Health Worker through mobile app or desktop version of IHIP-IDSP; one can change “From Date” and “To Date” as per requirement</a:t>
            </a:r>
          </a:p>
        </p:txBody>
      </p:sp>
      <p:sp>
        <p:nvSpPr>
          <p:cNvPr id="6" name="Oval Callout 4">
            <a:extLst>
              <a:ext uri="{FF2B5EF4-FFF2-40B4-BE49-F238E27FC236}">
                <a16:creationId xmlns:a16="http://schemas.microsoft.com/office/drawing/2014/main" id="{C95BCD4A-FED2-45F6-832D-F063BAC3CE53}"/>
              </a:ext>
            </a:extLst>
          </p:cNvPr>
          <p:cNvSpPr/>
          <p:nvPr/>
        </p:nvSpPr>
        <p:spPr>
          <a:xfrm>
            <a:off x="3419872" y="714291"/>
            <a:ext cx="5832648" cy="505797"/>
          </a:xfrm>
          <a:prstGeom prst="wedgeEllipseCallout">
            <a:avLst>
              <a:gd name="adj1" fmla="val -87851"/>
              <a:gd name="adj2" fmla="val 178152"/>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One can get more details about a particular event by clicking on Event Alert ID</a:t>
            </a:r>
          </a:p>
        </p:txBody>
      </p:sp>
    </p:spTree>
    <p:extLst>
      <p:ext uri="{BB962C8B-B14F-4D97-AF65-F5344CB8AC3E}">
        <p14:creationId xmlns:p14="http://schemas.microsoft.com/office/powerpoint/2010/main" val="348509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2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56632" y="2110085"/>
            <a:ext cx="3630738"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Thank You</a:t>
            </a:r>
          </a:p>
        </p:txBody>
      </p:sp>
    </p:spTree>
    <p:extLst>
      <p:ext uri="{BB962C8B-B14F-4D97-AF65-F5344CB8AC3E}">
        <p14:creationId xmlns:p14="http://schemas.microsoft.com/office/powerpoint/2010/main" val="3141226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88" y="-20538"/>
            <a:ext cx="9156388" cy="5147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3568" y="2067694"/>
            <a:ext cx="1872208" cy="1477328"/>
          </a:xfrm>
          <a:prstGeom prst="rect">
            <a:avLst/>
          </a:prstGeom>
          <a:noFill/>
          <a:ln>
            <a:solidFill>
              <a:schemeClr val="accent1"/>
            </a:solidFill>
          </a:ln>
          <a:effectLst>
            <a:glow rad="63500">
              <a:schemeClr val="accent3">
                <a:satMod val="175000"/>
                <a:alpha val="40000"/>
              </a:schemeClr>
            </a:glow>
          </a:effectLst>
        </p:spPr>
        <p:txBody>
          <a:bodyPr wrap="square" rtlCol="0">
            <a:spAutoFit/>
          </a:bodyPr>
          <a:lstStyle/>
          <a:p>
            <a:r>
              <a:rPr lang="en-US" dirty="0">
                <a:solidFill>
                  <a:srgbClr val="92D050"/>
                </a:solidFill>
              </a:rPr>
              <a:t>After typing the relevant link in the URL, you will come to the  “Sign In” page</a:t>
            </a:r>
          </a:p>
        </p:txBody>
      </p:sp>
    </p:spTree>
    <p:extLst>
      <p:ext uri="{BB962C8B-B14F-4D97-AF65-F5344CB8AC3E}">
        <p14:creationId xmlns:p14="http://schemas.microsoft.com/office/powerpoint/2010/main" val="303203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81AE5-4DAB-4661-BBB1-2B894518B44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CD6B526-08F7-4B3C-8C77-34218203314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231B0EA-935A-4824-BE3A-64BBFE074316}"/>
              </a:ext>
            </a:extLst>
          </p:cNvPr>
          <p:cNvPicPr>
            <a:picLocks noChangeAspect="1"/>
          </p:cNvPicPr>
          <p:nvPr/>
        </p:nvPicPr>
        <p:blipFill>
          <a:blip r:embed="rId2"/>
          <a:stretch>
            <a:fillRect/>
          </a:stretch>
        </p:blipFill>
        <p:spPr>
          <a:xfrm>
            <a:off x="0" y="1255"/>
            <a:ext cx="9144000" cy="5140990"/>
          </a:xfrm>
          <a:prstGeom prst="rect">
            <a:avLst/>
          </a:prstGeom>
        </p:spPr>
      </p:pic>
      <p:sp>
        <p:nvSpPr>
          <p:cNvPr id="5" name="TextBox 4">
            <a:extLst>
              <a:ext uri="{FF2B5EF4-FFF2-40B4-BE49-F238E27FC236}">
                <a16:creationId xmlns:a16="http://schemas.microsoft.com/office/drawing/2014/main" id="{77582A03-1C61-4A54-AFFF-A1F9028A00CB}"/>
              </a:ext>
            </a:extLst>
          </p:cNvPr>
          <p:cNvSpPr txBox="1"/>
          <p:nvPr/>
        </p:nvSpPr>
        <p:spPr>
          <a:xfrm>
            <a:off x="5580112" y="3391106"/>
            <a:ext cx="2880320" cy="1477328"/>
          </a:xfrm>
          <a:prstGeom prst="rect">
            <a:avLst/>
          </a:prstGeom>
          <a:noFill/>
          <a:ln>
            <a:solidFill>
              <a:schemeClr val="accent1"/>
            </a:solidFill>
          </a:ln>
          <a:effectLst>
            <a:glow rad="63500">
              <a:schemeClr val="accent3">
                <a:satMod val="175000"/>
                <a:alpha val="40000"/>
              </a:schemeClr>
            </a:glow>
          </a:effectLst>
        </p:spPr>
        <p:txBody>
          <a:bodyPr wrap="square" rtlCol="0">
            <a:spAutoFit/>
          </a:bodyPr>
          <a:lstStyle/>
          <a:p>
            <a:r>
              <a:rPr lang="en-US" dirty="0">
                <a:solidFill>
                  <a:srgbClr val="92D050"/>
                </a:solidFill>
              </a:rPr>
              <a:t>Write Username and Password in the relevant fields and enter the CAPTCHA; then click on “Sign In” button to log in</a:t>
            </a:r>
          </a:p>
        </p:txBody>
      </p:sp>
      <p:pic>
        <p:nvPicPr>
          <p:cNvPr id="6" name="Picture 5" descr="D:\IHIP Coordinator\Study Material IHIP\Gujarat State Training IHIP 3-4 Apr 2019\b0b6dd8e-clickgif_01v01v01v01v000000.gif">
            <a:extLst>
              <a:ext uri="{FF2B5EF4-FFF2-40B4-BE49-F238E27FC236}">
                <a16:creationId xmlns:a16="http://schemas.microsoft.com/office/drawing/2014/main" id="{9EB1A75F-1900-4F81-8830-4C04470094D2}"/>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2623" y="4617477"/>
            <a:ext cx="576037" cy="576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00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4" fill="hold" nodeType="withEffect">
                                  <p:stCondLst>
                                    <p:cond delay="50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7D808-47F1-4F15-B743-86D7F9555A8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9FF83F0-AEB6-45B4-958C-EF1E1A65F5A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54784BF-8DBE-4B12-B276-D22014FDB01A}"/>
              </a:ext>
            </a:extLst>
          </p:cNvPr>
          <p:cNvPicPr>
            <a:picLocks noChangeAspect="1"/>
          </p:cNvPicPr>
          <p:nvPr/>
        </p:nvPicPr>
        <p:blipFill>
          <a:blip r:embed="rId2"/>
          <a:stretch>
            <a:fillRect/>
          </a:stretch>
        </p:blipFill>
        <p:spPr>
          <a:xfrm>
            <a:off x="0" y="1255"/>
            <a:ext cx="9144000" cy="5140990"/>
          </a:xfrm>
          <a:prstGeom prst="rect">
            <a:avLst/>
          </a:prstGeom>
        </p:spPr>
      </p:pic>
      <p:sp>
        <p:nvSpPr>
          <p:cNvPr id="5" name="TextBox 4">
            <a:extLst>
              <a:ext uri="{FF2B5EF4-FFF2-40B4-BE49-F238E27FC236}">
                <a16:creationId xmlns:a16="http://schemas.microsoft.com/office/drawing/2014/main" id="{A1EA2D59-AC54-4251-B576-5C7E1AF72C90}"/>
              </a:ext>
            </a:extLst>
          </p:cNvPr>
          <p:cNvSpPr txBox="1"/>
          <p:nvPr/>
        </p:nvSpPr>
        <p:spPr>
          <a:xfrm>
            <a:off x="1907704" y="719826"/>
            <a:ext cx="4392488" cy="369332"/>
          </a:xfrm>
          <a:prstGeom prst="rect">
            <a:avLst/>
          </a:prstGeom>
          <a:solidFill>
            <a:schemeClr val="bg1"/>
          </a:solidFill>
          <a:ln>
            <a:solidFill>
              <a:schemeClr val="accent1"/>
            </a:solidFill>
          </a:ln>
          <a:effectLst>
            <a:glow rad="63500">
              <a:schemeClr val="accent3">
                <a:satMod val="175000"/>
                <a:alpha val="40000"/>
              </a:schemeClr>
            </a:glow>
          </a:effectLst>
        </p:spPr>
        <p:txBody>
          <a:bodyPr wrap="square" rtlCol="0">
            <a:spAutoFit/>
          </a:bodyPr>
          <a:lstStyle/>
          <a:p>
            <a:r>
              <a:rPr lang="en-US" dirty="0">
                <a:solidFill>
                  <a:srgbClr val="92D050"/>
                </a:solidFill>
              </a:rPr>
              <a:t>The home page that you will see after log in</a:t>
            </a:r>
          </a:p>
        </p:txBody>
      </p:sp>
    </p:spTree>
    <p:extLst>
      <p:ext uri="{BB962C8B-B14F-4D97-AF65-F5344CB8AC3E}">
        <p14:creationId xmlns:p14="http://schemas.microsoft.com/office/powerpoint/2010/main" val="351522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64DAF-C28A-4D1A-B6EE-4EB709A2714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A7750F7-8055-4F8D-A0C4-5C0DF986B28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EF56600-21DA-42F6-891F-438CF51F2C41}"/>
              </a:ext>
            </a:extLst>
          </p:cNvPr>
          <p:cNvPicPr>
            <a:picLocks noChangeAspect="1"/>
          </p:cNvPicPr>
          <p:nvPr/>
        </p:nvPicPr>
        <p:blipFill>
          <a:blip r:embed="rId2"/>
          <a:stretch>
            <a:fillRect/>
          </a:stretch>
        </p:blipFill>
        <p:spPr>
          <a:xfrm>
            <a:off x="0" y="1255"/>
            <a:ext cx="9144000" cy="5140990"/>
          </a:xfrm>
          <a:prstGeom prst="rect">
            <a:avLst/>
          </a:prstGeom>
        </p:spPr>
      </p:pic>
      <p:sp>
        <p:nvSpPr>
          <p:cNvPr id="5" name="TextBox 4">
            <a:extLst>
              <a:ext uri="{FF2B5EF4-FFF2-40B4-BE49-F238E27FC236}">
                <a16:creationId xmlns:a16="http://schemas.microsoft.com/office/drawing/2014/main" id="{CAFB1631-FD35-4B39-A286-186E05C79B9A}"/>
              </a:ext>
            </a:extLst>
          </p:cNvPr>
          <p:cNvSpPr txBox="1"/>
          <p:nvPr/>
        </p:nvSpPr>
        <p:spPr>
          <a:xfrm>
            <a:off x="107504" y="3435846"/>
            <a:ext cx="8424936" cy="1569660"/>
          </a:xfrm>
          <a:prstGeom prst="rect">
            <a:avLst/>
          </a:prstGeom>
          <a:solidFill>
            <a:schemeClr val="bg1"/>
          </a:solidFill>
          <a:ln>
            <a:solidFill>
              <a:schemeClr val="accent1"/>
            </a:solidFill>
          </a:ln>
          <a:effectLst>
            <a:glow rad="63500">
              <a:schemeClr val="accent3">
                <a:satMod val="175000"/>
                <a:alpha val="40000"/>
              </a:schemeClr>
            </a:glow>
          </a:effectLst>
        </p:spPr>
        <p:txBody>
          <a:bodyPr wrap="square" rtlCol="0">
            <a:spAutoFit/>
          </a:bodyPr>
          <a:lstStyle/>
          <a:p>
            <a:r>
              <a:rPr lang="en-US" sz="2400" dirty="0">
                <a:solidFill>
                  <a:srgbClr val="92D050"/>
                </a:solidFill>
              </a:rPr>
              <a:t>If you are logging in for the first time then please go to different submenus under the Username like “My Profile”, “View Facility Information” and “Update Facility Details” as described in the ppt named “Things to be seen or done after First Log in by the user”</a:t>
            </a:r>
          </a:p>
        </p:txBody>
      </p:sp>
      <p:sp>
        <p:nvSpPr>
          <p:cNvPr id="6" name="Rectangle 5">
            <a:extLst>
              <a:ext uri="{FF2B5EF4-FFF2-40B4-BE49-F238E27FC236}">
                <a16:creationId xmlns:a16="http://schemas.microsoft.com/office/drawing/2014/main" id="{2C0CF41D-2875-459E-9FB0-D77197C542A9}"/>
              </a:ext>
            </a:extLst>
          </p:cNvPr>
          <p:cNvSpPr/>
          <p:nvPr/>
        </p:nvSpPr>
        <p:spPr>
          <a:xfrm>
            <a:off x="6300192" y="1707654"/>
            <a:ext cx="1728192" cy="1317309"/>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921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763</TotalTime>
  <Words>1600</Words>
  <Application>Microsoft Office PowerPoint</Application>
  <PresentationFormat>On-screen Show (16:9)</PresentationFormat>
  <Paragraphs>82</Paragraphs>
  <Slides>52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52</vt:i4>
      </vt:variant>
    </vt:vector>
  </HeadingPairs>
  <TitlesOfParts>
    <vt:vector size="55" baseType="lpstr">
      <vt:lpstr>Arial</vt:lpstr>
      <vt:lpstr>Calibri</vt:lpstr>
      <vt:lpstr>Office Theme</vt:lpstr>
      <vt:lpstr>S form entry (Desktop)</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First we will see S 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JARIWALA, Devang</dc:creator>
  <cp:lastModifiedBy>JARIWALA, Devang</cp:lastModifiedBy>
  <cp:revision>84</cp:revision>
  <dcterms:created xsi:type="dcterms:W3CDTF">2019-03-03T09:03:47Z</dcterms:created>
  <dcterms:modified xsi:type="dcterms:W3CDTF">2021-02-19T07:42:31Z</dcterms:modified>
</cp:coreProperties>
</file>