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74" r:id="rId3"/>
    <p:sldId id="275" r:id="rId4"/>
    <p:sldId id="328" r:id="rId5"/>
    <p:sldId id="329" r:id="rId6"/>
    <p:sldId id="330" r:id="rId7"/>
    <p:sldId id="332" r:id="rId8"/>
    <p:sldId id="331" r:id="rId9"/>
    <p:sldId id="263" r:id="rId10"/>
    <p:sldId id="266" r:id="rId11"/>
    <p:sldId id="265" r:id="rId12"/>
    <p:sldId id="267" r:id="rId13"/>
    <p:sldId id="268" r:id="rId14"/>
    <p:sldId id="297" r:id="rId15"/>
    <p:sldId id="298" r:id="rId16"/>
    <p:sldId id="296" r:id="rId17"/>
    <p:sldId id="269" r:id="rId18"/>
    <p:sldId id="270" r:id="rId19"/>
    <p:sldId id="277" r:id="rId20"/>
    <p:sldId id="333" r:id="rId21"/>
    <p:sldId id="279" r:id="rId22"/>
    <p:sldId id="280" r:id="rId23"/>
    <p:sldId id="282" r:id="rId24"/>
    <p:sldId id="281" r:id="rId25"/>
    <p:sldId id="299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294" r:id="rId39"/>
    <p:sldId id="300" r:id="rId40"/>
    <p:sldId id="357" r:id="rId41"/>
    <p:sldId id="358" r:id="rId42"/>
    <p:sldId id="359" r:id="rId43"/>
    <p:sldId id="360" r:id="rId44"/>
    <p:sldId id="361" r:id="rId45"/>
    <p:sldId id="309" r:id="rId46"/>
    <p:sldId id="310" r:id="rId47"/>
    <p:sldId id="343" r:id="rId48"/>
    <p:sldId id="344" r:id="rId49"/>
    <p:sldId id="345" r:id="rId50"/>
    <p:sldId id="311" r:id="rId51"/>
    <p:sldId id="312" r:id="rId52"/>
    <p:sldId id="313" r:id="rId53"/>
    <p:sldId id="314" r:id="rId54"/>
    <p:sldId id="362" r:id="rId55"/>
    <p:sldId id="363" r:id="rId56"/>
    <p:sldId id="364" r:id="rId57"/>
    <p:sldId id="365" r:id="rId58"/>
    <p:sldId id="366" r:id="rId59"/>
    <p:sldId id="316" r:id="rId60"/>
    <p:sldId id="367" r:id="rId61"/>
    <p:sldId id="350" r:id="rId62"/>
    <p:sldId id="351" r:id="rId63"/>
    <p:sldId id="353" r:id="rId64"/>
    <p:sldId id="354" r:id="rId65"/>
    <p:sldId id="368" r:id="rId66"/>
    <p:sldId id="356" r:id="rId67"/>
    <p:sldId id="369" r:id="rId68"/>
    <p:sldId id="370" r:id="rId69"/>
    <p:sldId id="371" r:id="rId70"/>
    <p:sldId id="372" r:id="rId71"/>
    <p:sldId id="374" r:id="rId72"/>
    <p:sldId id="375" r:id="rId73"/>
    <p:sldId id="376" r:id="rId74"/>
    <p:sldId id="377" r:id="rId75"/>
    <p:sldId id="378" r:id="rId76"/>
    <p:sldId id="325" r:id="rId77"/>
    <p:sldId id="379" r:id="rId78"/>
    <p:sldId id="380" r:id="rId79"/>
    <p:sldId id="381" r:id="rId80"/>
    <p:sldId id="273" r:id="rId8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37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IWALA, Devang" userId="7ac89b7e-b4af-4f6c-b21a-f7948d80f06e" providerId="ADAL" clId="{4B0514B0-316B-41AB-ADC3-BA2D9DD844CC}"/>
    <pc:docChg chg="modSld">
      <pc:chgData name="JARIWALA, Devang" userId="7ac89b7e-b4af-4f6c-b21a-f7948d80f06e" providerId="ADAL" clId="{4B0514B0-316B-41AB-ADC3-BA2D9DD844CC}" dt="2019-10-31T12:59:49.050" v="24" actId="20577"/>
      <pc:docMkLst>
        <pc:docMk/>
      </pc:docMkLst>
      <pc:sldChg chg="modSp">
        <pc:chgData name="JARIWALA, Devang" userId="7ac89b7e-b4af-4f6c-b21a-f7948d80f06e" providerId="ADAL" clId="{4B0514B0-316B-41AB-ADC3-BA2D9DD844CC}" dt="2019-10-31T12:59:49.050" v="24" actId="20577"/>
        <pc:sldMkLst>
          <pc:docMk/>
          <pc:sldMk cId="1537107721" sldId="275"/>
        </pc:sldMkLst>
        <pc:spChg chg="mod">
          <ac:chgData name="JARIWALA, Devang" userId="7ac89b7e-b4af-4f6c-b21a-f7948d80f06e" providerId="ADAL" clId="{4B0514B0-316B-41AB-ADC3-BA2D9DD844CC}" dt="2019-10-31T12:59:49.050" v="24" actId="20577"/>
          <ac:spMkLst>
            <pc:docMk/>
            <pc:sldMk cId="1537107721" sldId="275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E326-7F99-4E6D-9339-27F381C5B567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9C905-F020-4872-AD51-966C5199C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1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9C905-F020-4872-AD51-966C5199CB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9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6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5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3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8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6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7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95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9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8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4BC56-B805-4D1B-9A62-3D5A3D789F76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457B5-F84A-4AF3-B08B-27C2CEA04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hip.indigoind.com/idsp/#!/login" TargetMode="External"/><Relationship Id="rId2" Type="http://schemas.openxmlformats.org/officeDocument/2006/relationships/hyperlink" Target="https://ihip.nhp.gov.in/idsp/#!/login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 form entry and other functions of  L form user account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0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267744" y="3795886"/>
            <a:ext cx="2088232" cy="576064"/>
          </a:xfrm>
          <a:prstGeom prst="wedgeEllipseCallout">
            <a:avLst>
              <a:gd name="adj1" fmla="val -112492"/>
              <a:gd name="adj2" fmla="val -113014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Click “Edit”…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804248" y="1203598"/>
            <a:ext cx="2088232" cy="936104"/>
          </a:xfrm>
          <a:prstGeom prst="wedgeEllipseCallout">
            <a:avLst>
              <a:gd name="adj1" fmla="val -2523"/>
              <a:gd name="adj2" fmla="val 91090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…To fill in the pending fields concerned with Lab</a:t>
            </a:r>
          </a:p>
        </p:txBody>
      </p:sp>
      <p:sp>
        <p:nvSpPr>
          <p:cNvPr id="6" name="Rectangle 5"/>
          <p:cNvSpPr/>
          <p:nvPr/>
        </p:nvSpPr>
        <p:spPr>
          <a:xfrm>
            <a:off x="6948264" y="2499742"/>
            <a:ext cx="1800200" cy="144016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72" y="3347103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62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1203598"/>
            <a:ext cx="7272808" cy="316835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7596336" y="1203598"/>
            <a:ext cx="1872208" cy="1800200"/>
          </a:xfrm>
          <a:prstGeom prst="wedgeEllipseCallout">
            <a:avLst>
              <a:gd name="adj1" fmla="val -50215"/>
              <a:gd name="adj2" fmla="val 46271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These fields will be already filled in from the P form of the linked Health Facility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868144" y="4515966"/>
            <a:ext cx="3245209" cy="627534"/>
          </a:xfrm>
          <a:prstGeom prst="wedgeEllipseCallout">
            <a:avLst>
              <a:gd name="adj1" fmla="val -58380"/>
              <a:gd name="adj2" fmla="val -37995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Only these fields remain to be filled in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4401789"/>
            <a:ext cx="5256584" cy="36004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6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951272" y="4349710"/>
            <a:ext cx="3245209" cy="627534"/>
          </a:xfrm>
          <a:prstGeom prst="wedgeEllipseCallout">
            <a:avLst>
              <a:gd name="adj1" fmla="val -58380"/>
              <a:gd name="adj2" fmla="val -37995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Once these fields are filled in…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406656" y="4235533"/>
            <a:ext cx="5256584" cy="36004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1835696" y="4659982"/>
            <a:ext cx="3245209" cy="313767"/>
          </a:xfrm>
          <a:prstGeom prst="wedgeEllipseCallout">
            <a:avLst>
              <a:gd name="adj1" fmla="val -80153"/>
              <a:gd name="adj2" fmla="val 5057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…then click “Update”</a:t>
            </a:r>
          </a:p>
        </p:txBody>
      </p:sp>
      <p:pic>
        <p:nvPicPr>
          <p:cNvPr id="7" name="Picture 6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73" y="4816865"/>
            <a:ext cx="326635" cy="32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6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91" y="3651870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3272923" y="3219822"/>
            <a:ext cx="3245209" cy="818178"/>
          </a:xfrm>
          <a:prstGeom prst="wedgeEllipseCallout">
            <a:avLst>
              <a:gd name="adj1" fmla="val -100965"/>
              <a:gd name="adj2" fmla="val 3417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Click “Summary” to view the summary of Test Results updated</a:t>
            </a:r>
          </a:p>
        </p:txBody>
      </p:sp>
    </p:spTree>
    <p:extLst>
      <p:ext uri="{BB962C8B-B14F-4D97-AF65-F5344CB8AC3E}">
        <p14:creationId xmlns:p14="http://schemas.microsoft.com/office/powerpoint/2010/main" val="380080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3873" y="2713752"/>
            <a:ext cx="220342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Scroll Down</a:t>
            </a:r>
          </a:p>
        </p:txBody>
      </p:sp>
      <p:sp>
        <p:nvSpPr>
          <p:cNvPr id="5" name="Down Arrow 4"/>
          <p:cNvSpPr/>
          <p:nvPr/>
        </p:nvSpPr>
        <p:spPr>
          <a:xfrm>
            <a:off x="5724128" y="2571750"/>
            <a:ext cx="695818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5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563888" y="2859782"/>
            <a:ext cx="3245209" cy="1584176"/>
          </a:xfrm>
          <a:prstGeom prst="wedgeEllipseCallout">
            <a:avLst>
              <a:gd name="adj1" fmla="val -15154"/>
              <a:gd name="adj2" fmla="val -87928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You will see the summary of data updated: name of the Test performed; Total Number of Samples tested and Total number of Positives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512" y="1882843"/>
            <a:ext cx="7645959" cy="36004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9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339752" y="3291830"/>
            <a:ext cx="4896544" cy="1645692"/>
          </a:xfrm>
          <a:prstGeom prst="wedgeEllipseCallout">
            <a:avLst>
              <a:gd name="adj1" fmla="val -81477"/>
              <a:gd name="adj2" fmla="val -55137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The lab user can similarly update the results of other cases; then lab user can submit Updated line-list with results by clicking on “Submit”; user ‘Print’ button on left upper side to get the pdf of this page before submitting to the server</a:t>
            </a:r>
          </a:p>
        </p:txBody>
      </p:sp>
      <p:pic>
        <p:nvPicPr>
          <p:cNvPr id="5" name="Picture 4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76" y="3166721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5508104" y="1347614"/>
            <a:ext cx="3245209" cy="627534"/>
          </a:xfrm>
          <a:prstGeom prst="wedgeEllipseCallout">
            <a:avLst>
              <a:gd name="adj1" fmla="val 21988"/>
              <a:gd name="adj2" fmla="val 193822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Read this mouse over message carefully</a:t>
            </a:r>
          </a:p>
        </p:txBody>
      </p:sp>
    </p:spTree>
    <p:extLst>
      <p:ext uri="{BB962C8B-B14F-4D97-AF65-F5344CB8AC3E}">
        <p14:creationId xmlns:p14="http://schemas.microsoft.com/office/powerpoint/2010/main" val="254381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63638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898791" y="2499742"/>
            <a:ext cx="3245209" cy="313767"/>
          </a:xfrm>
          <a:prstGeom prst="wedgeEllipseCallout">
            <a:avLst>
              <a:gd name="adj1" fmla="val -38528"/>
              <a:gd name="adj2" fmla="val -362538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Click “Yes”</a:t>
            </a:r>
          </a:p>
        </p:txBody>
      </p:sp>
    </p:spTree>
    <p:extLst>
      <p:ext uri="{BB962C8B-B14F-4D97-AF65-F5344CB8AC3E}">
        <p14:creationId xmlns:p14="http://schemas.microsoft.com/office/powerpoint/2010/main" val="8288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067944" y="2087454"/>
            <a:ext cx="3245209" cy="1028652"/>
          </a:xfrm>
          <a:prstGeom prst="wedgeEllipseCallout">
            <a:avLst>
              <a:gd name="adj1" fmla="val -124020"/>
              <a:gd name="adj2" fmla="val -14247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The message of “Records Submitted Successfully” will appear for few seconds</a:t>
            </a:r>
          </a:p>
        </p:txBody>
      </p:sp>
    </p:spTree>
    <p:extLst>
      <p:ext uri="{BB962C8B-B14F-4D97-AF65-F5344CB8AC3E}">
        <p14:creationId xmlns:p14="http://schemas.microsoft.com/office/powerpoint/2010/main" val="16143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of the cases in L form will be auto-forwarded from P form of the linked health facility but in some cases the patient might visit the lab directly in which the case details need to be filled in freshly in L form by L form user</a:t>
            </a:r>
          </a:p>
          <a:p>
            <a:r>
              <a:rPr lang="en-US" dirty="0"/>
              <a:t>Let’s take an example of fresh entry of L form</a:t>
            </a:r>
          </a:p>
        </p:txBody>
      </p:sp>
    </p:spTree>
    <p:extLst>
      <p:ext uri="{BB962C8B-B14F-4D97-AF65-F5344CB8AC3E}">
        <p14:creationId xmlns:p14="http://schemas.microsoft.com/office/powerpoint/2010/main" val="201635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Fill in the remaining fields in case of Auto Forwarded (from P form user) Line List</a:t>
            </a:r>
          </a:p>
          <a:p>
            <a:r>
              <a:rPr lang="en-US" dirty="0"/>
              <a:t>Fill in fresh L form</a:t>
            </a:r>
          </a:p>
          <a:p>
            <a:r>
              <a:rPr lang="en-US" dirty="0"/>
              <a:t>Reports and View Map</a:t>
            </a:r>
          </a:p>
        </p:txBody>
      </p:sp>
    </p:spTree>
    <p:extLst>
      <p:ext uri="{BB962C8B-B14F-4D97-AF65-F5344CB8AC3E}">
        <p14:creationId xmlns:p14="http://schemas.microsoft.com/office/powerpoint/2010/main" val="3705345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024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051720" y="267494"/>
            <a:ext cx="4104456" cy="668610"/>
          </a:xfrm>
          <a:prstGeom prst="wedgeEllipseCallout">
            <a:avLst>
              <a:gd name="adj1" fmla="val -21616"/>
              <a:gd name="adj2" fmla="val 13247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Let’s again click on “Forms” and then 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</a:rPr>
              <a:t>click on “Laboratory Cases Form” </a:t>
            </a:r>
          </a:p>
        </p:txBody>
      </p:sp>
      <p:pic>
        <p:nvPicPr>
          <p:cNvPr id="6" name="Picture 5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9622"/>
            <a:ext cx="686073" cy="68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750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79" y="1885677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275856" y="1644376"/>
            <a:ext cx="3245209" cy="1028652"/>
          </a:xfrm>
          <a:prstGeom prst="wedgeEllipseCallout">
            <a:avLst>
              <a:gd name="adj1" fmla="val -91040"/>
              <a:gd name="adj2" fmla="val -15257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Click on “Add Patient Record” to start entering the fresh L form entry</a:t>
            </a:r>
          </a:p>
        </p:txBody>
      </p:sp>
    </p:spTree>
    <p:extLst>
      <p:ext uri="{BB962C8B-B14F-4D97-AF65-F5344CB8AC3E}">
        <p14:creationId xmlns:p14="http://schemas.microsoft.com/office/powerpoint/2010/main" val="23688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4479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295343" y="-65493"/>
            <a:ext cx="3245209" cy="1296144"/>
          </a:xfrm>
          <a:prstGeom prst="wedgeEllipseCallout">
            <a:avLst>
              <a:gd name="adj1" fmla="val -37850"/>
              <a:gd name="adj2" fmla="val 53874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As you can see that L form is very much similar to P form; the only difference is that the Lab user can put Test Results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1" y="1283684"/>
            <a:ext cx="6696743" cy="28722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750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205924" y="-56542"/>
            <a:ext cx="3245209" cy="1028652"/>
          </a:xfrm>
          <a:prstGeom prst="wedgeEllipseCallout">
            <a:avLst>
              <a:gd name="adj1" fmla="val -50259"/>
              <a:gd name="adj2" fmla="val 48944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Fill in the “Patient Details” especially the mandatory field just like P form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1" y="993376"/>
            <a:ext cx="6696744" cy="217570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2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8141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823000" y="411510"/>
            <a:ext cx="2375148" cy="2376264"/>
          </a:xfrm>
          <a:prstGeom prst="wedgeEllipseCallout">
            <a:avLst>
              <a:gd name="adj1" fmla="val -259779"/>
              <a:gd name="adj2" fmla="val 66854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Now Select the provisional diagnosis; as you can see that the selection of provisional diagnosis generates a new box named “Laboratory Details”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3651870"/>
            <a:ext cx="7992888" cy="86409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0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8141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823000" y="1923678"/>
            <a:ext cx="2375148" cy="864096"/>
          </a:xfrm>
          <a:prstGeom prst="wedgeEllipseCallout">
            <a:avLst>
              <a:gd name="adj1" fmla="val -153373"/>
              <a:gd name="adj2" fmla="val 64315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Also select the Date of Onset and select between OPD &amp; IPD</a:t>
            </a:r>
          </a:p>
        </p:txBody>
      </p:sp>
      <p:sp>
        <p:nvSpPr>
          <p:cNvPr id="5" name="Rectangle 4"/>
          <p:cNvSpPr/>
          <p:nvPr/>
        </p:nvSpPr>
        <p:spPr>
          <a:xfrm>
            <a:off x="2483768" y="2931790"/>
            <a:ext cx="2664296" cy="50405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3359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898791" y="1923678"/>
            <a:ext cx="3245209" cy="1028652"/>
          </a:xfrm>
          <a:prstGeom prst="wedgeEllipseCallout">
            <a:avLst>
              <a:gd name="adj1" fmla="val -45644"/>
              <a:gd name="adj2" fmla="val 115614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Now Fill in the “Laboratory Details”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3651870"/>
            <a:ext cx="7992888" cy="122413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0753">
            <a:off x="881066" y="4615582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3635896" y="4646183"/>
            <a:ext cx="3245209" cy="514326"/>
          </a:xfrm>
          <a:prstGeom prst="wedgeEllipseCallout">
            <a:avLst>
              <a:gd name="adj1" fmla="val -125478"/>
              <a:gd name="adj2" fmla="val 26720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Then click on “Save”</a:t>
            </a:r>
          </a:p>
        </p:txBody>
      </p:sp>
    </p:spTree>
    <p:extLst>
      <p:ext uri="{BB962C8B-B14F-4D97-AF65-F5344CB8AC3E}">
        <p14:creationId xmlns:p14="http://schemas.microsoft.com/office/powerpoint/2010/main" val="386890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021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275855" y="3003798"/>
            <a:ext cx="3245209" cy="1028652"/>
          </a:xfrm>
          <a:prstGeom prst="wedgeEllipseCallout">
            <a:avLst>
              <a:gd name="adj1" fmla="val -111390"/>
              <a:gd name="adj2" fmla="val -27603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The message of “Data Saved Successfully” appear for few seconds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7929" y="2497728"/>
            <a:ext cx="220342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 Now Scroll Down</a:t>
            </a:r>
          </a:p>
        </p:txBody>
      </p:sp>
      <p:sp>
        <p:nvSpPr>
          <p:cNvPr id="7" name="Down Arrow 6"/>
          <p:cNvSpPr/>
          <p:nvPr/>
        </p:nvSpPr>
        <p:spPr>
          <a:xfrm>
            <a:off x="6521064" y="2211710"/>
            <a:ext cx="402938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2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3359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0753">
            <a:off x="1020233" y="4529042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775063" y="4559643"/>
            <a:ext cx="3245209" cy="514326"/>
          </a:xfrm>
          <a:prstGeom prst="wedgeEllipseCallout">
            <a:avLst>
              <a:gd name="adj1" fmla="val -125478"/>
              <a:gd name="adj2" fmla="val 26720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Then click on “Summary”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2E5390-24AC-47AC-B36B-AC10298A16C1}"/>
              </a:ext>
            </a:extLst>
          </p:cNvPr>
          <p:cNvSpPr/>
          <p:nvPr/>
        </p:nvSpPr>
        <p:spPr>
          <a:xfrm>
            <a:off x="251520" y="3780176"/>
            <a:ext cx="8568952" cy="65592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3">
            <a:extLst>
              <a:ext uri="{FF2B5EF4-FFF2-40B4-BE49-F238E27FC236}">
                <a16:creationId xmlns:a16="http://schemas.microsoft.com/office/drawing/2014/main" id="{00CDCDE1-E685-486A-9FDD-F3E4A3987E32}"/>
              </a:ext>
            </a:extLst>
          </p:cNvPr>
          <p:cNvSpPr/>
          <p:nvPr/>
        </p:nvSpPr>
        <p:spPr>
          <a:xfrm>
            <a:off x="5898791" y="1923678"/>
            <a:ext cx="3245209" cy="1028652"/>
          </a:xfrm>
          <a:prstGeom prst="wedgeEllipseCallout">
            <a:avLst>
              <a:gd name="adj1" fmla="val -49903"/>
              <a:gd name="adj2" fmla="val 130085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One can see the newly added patient’s details (including lab results) at the bottom of the line list</a:t>
            </a:r>
          </a:p>
        </p:txBody>
      </p:sp>
    </p:spTree>
    <p:extLst>
      <p:ext uri="{BB962C8B-B14F-4D97-AF65-F5344CB8AC3E}">
        <p14:creationId xmlns:p14="http://schemas.microsoft.com/office/powerpoint/2010/main" val="249441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3359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45098" y="2480856"/>
            <a:ext cx="220342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 Scroll Down</a:t>
            </a:r>
          </a:p>
        </p:txBody>
      </p:sp>
      <p:sp>
        <p:nvSpPr>
          <p:cNvPr id="5" name="Down Arrow 4"/>
          <p:cNvSpPr/>
          <p:nvPr/>
        </p:nvSpPr>
        <p:spPr>
          <a:xfrm>
            <a:off x="6521064" y="2211710"/>
            <a:ext cx="402938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Factual data entry, type or copy-paste </a:t>
            </a:r>
            <a:r>
              <a:rPr lang="en-US" dirty="0">
                <a:hlinkClick r:id="rId2"/>
              </a:rPr>
              <a:t>https://ihip.nhp.gov.in/idsp/#!/login</a:t>
            </a:r>
            <a:r>
              <a:rPr lang="en-US" dirty="0"/>
              <a:t> in URL in the web browser</a:t>
            </a:r>
          </a:p>
          <a:p>
            <a:r>
              <a:rPr lang="en-US" dirty="0"/>
              <a:t>Here, for demonstration purpose, we will be using Learning Platform which is </a:t>
            </a:r>
            <a:r>
              <a:rPr lang="en-US" dirty="0">
                <a:hlinkClick r:id="rId3"/>
              </a:rPr>
              <a:t>http://ihiptraining.in/idsp/#!/login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107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750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563888" y="2252545"/>
            <a:ext cx="3245209" cy="1584176"/>
          </a:xfrm>
          <a:prstGeom prst="wedgeEllipseCallout">
            <a:avLst>
              <a:gd name="adj1" fmla="val -15154"/>
              <a:gd name="adj2" fmla="val -87928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You will see the summary of data updated: name of the Test performed; Total Number of Samples tested and Total number of Positives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512" y="1275606"/>
            <a:ext cx="7645959" cy="36004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57504" y="3920468"/>
            <a:ext cx="2203422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 Now Scroll Up at the top of L form page</a:t>
            </a:r>
          </a:p>
        </p:txBody>
      </p:sp>
      <p:sp>
        <p:nvSpPr>
          <p:cNvPr id="3" name="Up Arrow 2"/>
          <p:cNvSpPr/>
          <p:nvPr/>
        </p:nvSpPr>
        <p:spPr>
          <a:xfrm>
            <a:off x="6732240" y="3579862"/>
            <a:ext cx="648072" cy="13562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" y="-44424"/>
            <a:ext cx="9144645" cy="51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2" y="1084859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4">
            <a:extLst>
              <a:ext uri="{FF2B5EF4-FFF2-40B4-BE49-F238E27FC236}">
                <a16:creationId xmlns:a16="http://schemas.microsoft.com/office/drawing/2014/main" id="{8AC26390-66BD-481F-923A-D0331E6C1A4F}"/>
              </a:ext>
            </a:extLst>
          </p:cNvPr>
          <p:cNvSpPr/>
          <p:nvPr/>
        </p:nvSpPr>
        <p:spPr>
          <a:xfrm>
            <a:off x="2555776" y="1084859"/>
            <a:ext cx="7128792" cy="2702297"/>
          </a:xfrm>
          <a:prstGeom prst="wedgeEllipseCallout">
            <a:avLst>
              <a:gd name="adj1" fmla="val -77129"/>
              <a:gd name="adj2" fmla="val -4944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Before submitting the data, you may click on “Print” to take a pdf / print of the current L form page which contains the data in aggregate in the current L form page along with the line list of the cases with or without updated results; the pdfs and/or prints can be kept for Records or Future reference; the same can be used to get the data authenticated by the officer in charge of the facility / Lab before submitting the data to the server</a:t>
            </a:r>
          </a:p>
        </p:txBody>
      </p:sp>
    </p:spTree>
    <p:extLst>
      <p:ext uri="{BB962C8B-B14F-4D97-AF65-F5344CB8AC3E}">
        <p14:creationId xmlns:p14="http://schemas.microsoft.com/office/powerpoint/2010/main" val="138504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750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635896" y="3003798"/>
            <a:ext cx="3245209" cy="1028652"/>
          </a:xfrm>
          <a:prstGeom prst="wedgeEllipseCallout">
            <a:avLst>
              <a:gd name="adj1" fmla="val -45644"/>
              <a:gd name="adj2" fmla="val -53530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This is how the report would look like; you can take a print or download the pdf and then take a print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9018" y="4268976"/>
            <a:ext cx="220342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 Now Scroll Down</a:t>
            </a:r>
          </a:p>
        </p:txBody>
      </p:sp>
      <p:sp>
        <p:nvSpPr>
          <p:cNvPr id="6" name="Down Arrow 5"/>
          <p:cNvSpPr/>
          <p:nvPr/>
        </p:nvSpPr>
        <p:spPr>
          <a:xfrm>
            <a:off x="6004984" y="3999830"/>
            <a:ext cx="402938" cy="106680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45" y="-7785"/>
            <a:ext cx="9236089" cy="519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987824" y="1635646"/>
            <a:ext cx="4104456" cy="1584176"/>
          </a:xfrm>
          <a:prstGeom prst="wedgeEllipseCallout">
            <a:avLst>
              <a:gd name="adj1" fmla="val -10849"/>
              <a:gd name="adj2" fmla="val 107682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You will see the summary of data updated: name of the Test performed; Total Number of Samples tested and Total number of Positives just like you saw on “summary” page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827584" y="4155926"/>
            <a:ext cx="7645959" cy="36004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750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987824" y="2355726"/>
            <a:ext cx="4104456" cy="1584176"/>
          </a:xfrm>
          <a:prstGeom prst="wedgeEllipseCallout">
            <a:avLst>
              <a:gd name="adj1" fmla="val -20441"/>
              <a:gd name="adj2" fmla="val -84721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In addition you will also see the line-list of the cases with the test results as seen on L form page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983454"/>
            <a:ext cx="669674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Now close this pdf or tab and go back to the website to submit the records saved</a:t>
            </a:r>
          </a:p>
        </p:txBody>
      </p:sp>
    </p:spTree>
    <p:extLst>
      <p:ext uri="{BB962C8B-B14F-4D97-AF65-F5344CB8AC3E}">
        <p14:creationId xmlns:p14="http://schemas.microsoft.com/office/powerpoint/2010/main" val="29187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021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896">
            <a:off x="555964" y="3945467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491880" y="3993600"/>
            <a:ext cx="3245209" cy="514326"/>
          </a:xfrm>
          <a:prstGeom prst="wedgeEllipseCallout">
            <a:avLst>
              <a:gd name="adj1" fmla="val -134870"/>
              <a:gd name="adj2" fmla="val -44888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Click “Submit”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508104" y="1347614"/>
            <a:ext cx="3245209" cy="627534"/>
          </a:xfrm>
          <a:prstGeom prst="wedgeEllipseCallout">
            <a:avLst>
              <a:gd name="adj1" fmla="val -43758"/>
              <a:gd name="adj2" fmla="val 323345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Read this mouse over message carefully</a:t>
            </a:r>
          </a:p>
        </p:txBody>
      </p:sp>
    </p:spTree>
    <p:extLst>
      <p:ext uri="{BB962C8B-B14F-4D97-AF65-F5344CB8AC3E}">
        <p14:creationId xmlns:p14="http://schemas.microsoft.com/office/powerpoint/2010/main" val="322937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021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65" y="1203598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436096" y="2139702"/>
            <a:ext cx="3245209" cy="313767"/>
          </a:xfrm>
          <a:prstGeom prst="wedgeEllipseCallout">
            <a:avLst>
              <a:gd name="adj1" fmla="val -38528"/>
              <a:gd name="adj2" fmla="val -362538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Click “Yes”</a:t>
            </a:r>
          </a:p>
        </p:txBody>
      </p:sp>
    </p:spTree>
    <p:extLst>
      <p:ext uri="{BB962C8B-B14F-4D97-AF65-F5344CB8AC3E}">
        <p14:creationId xmlns:p14="http://schemas.microsoft.com/office/powerpoint/2010/main" val="291333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4" name="Picture 6" descr="D:\userprofiles\jariwalad\Downloads\Untitled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73" y="3636"/>
            <a:ext cx="9187331" cy="51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067944" y="2087454"/>
            <a:ext cx="3245209" cy="1028652"/>
          </a:xfrm>
          <a:prstGeom prst="wedgeEllipseCallout">
            <a:avLst>
              <a:gd name="adj1" fmla="val -123237"/>
              <a:gd name="adj2" fmla="val 94400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The message of “Records Submitted Successfully” will appear for few seconds</a:t>
            </a:r>
          </a:p>
        </p:txBody>
      </p:sp>
    </p:spTree>
    <p:extLst>
      <p:ext uri="{BB962C8B-B14F-4D97-AF65-F5344CB8AC3E}">
        <p14:creationId xmlns:p14="http://schemas.microsoft.com/office/powerpoint/2010/main" val="19112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210" y="-141701"/>
            <a:ext cx="9722419" cy="546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300192" y="4299942"/>
            <a:ext cx="3245209" cy="1028652"/>
          </a:xfrm>
          <a:prstGeom prst="wedgeEllipseCallout">
            <a:avLst>
              <a:gd name="adj1" fmla="val -148675"/>
              <a:gd name="adj2" fmla="val -22889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The case details will disappear from this line list</a:t>
            </a:r>
          </a:p>
        </p:txBody>
      </p:sp>
    </p:spTree>
    <p:extLst>
      <p:ext uri="{BB962C8B-B14F-4D97-AF65-F5344CB8AC3E}">
        <p14:creationId xmlns:p14="http://schemas.microsoft.com/office/powerpoint/2010/main" val="343189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let’s go through some of the Reports which are available to the Lab user</a:t>
            </a:r>
          </a:p>
        </p:txBody>
      </p:sp>
    </p:spTree>
    <p:extLst>
      <p:ext uri="{BB962C8B-B14F-4D97-AF65-F5344CB8AC3E}">
        <p14:creationId xmlns:p14="http://schemas.microsoft.com/office/powerpoint/2010/main" val="226882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2391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302" y="2378083"/>
            <a:ext cx="187220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After typing the relevant link in the URL, you will come to the  “Sign In” page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18886" y="3421035"/>
            <a:ext cx="288032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Write Username and Password in the relevant fields and enter the CAPTCHA; then click on “Sign In” button to log in</a:t>
            </a:r>
          </a:p>
        </p:txBody>
      </p:sp>
      <p:pic>
        <p:nvPicPr>
          <p:cNvPr id="7" name="Picture 6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30" y="4651530"/>
            <a:ext cx="493665" cy="4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6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F929-31DB-4FAC-95D4-BEC404AF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B3E0B-B657-4C39-A26B-F0ECC88FA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5CA503-95C6-4A20-BA7B-DD6A516A8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D2EFF916-C3F5-4681-A989-A8EE89D7AF18}"/>
              </a:ext>
            </a:extLst>
          </p:cNvPr>
          <p:cNvSpPr/>
          <p:nvPr/>
        </p:nvSpPr>
        <p:spPr>
          <a:xfrm>
            <a:off x="5345878" y="1725419"/>
            <a:ext cx="3906642" cy="1278379"/>
          </a:xfrm>
          <a:prstGeom prst="wedgeEllipseCallout">
            <a:avLst>
              <a:gd name="adj1" fmla="val -61869"/>
              <a:gd name="adj2" fmla="val 1177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Various reports available under “Reports” menu in L form (Labs of Health Facility-PHC &amp; higher) account user; let’s see each of them one by 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E48BA-71CB-4C22-99D8-0FD37600758C}"/>
              </a:ext>
            </a:extLst>
          </p:cNvPr>
          <p:cNvSpPr/>
          <p:nvPr/>
        </p:nvSpPr>
        <p:spPr>
          <a:xfrm>
            <a:off x="2430602" y="1738826"/>
            <a:ext cx="2436809" cy="1286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0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DFD0-B768-4CA7-91FA-340A4145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801BF-EE2E-4359-9631-306787AA9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F91F7-C825-4E91-B316-D96CBB7F1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7BCBDC00-C9E7-4330-8CD9-C9724CAC2F36}"/>
              </a:ext>
            </a:extLst>
          </p:cNvPr>
          <p:cNvSpPr/>
          <p:nvPr/>
        </p:nvSpPr>
        <p:spPr>
          <a:xfrm>
            <a:off x="5220072" y="2375250"/>
            <a:ext cx="3240360" cy="522137"/>
          </a:xfrm>
          <a:prstGeom prst="wedgeEllipseCallout">
            <a:avLst>
              <a:gd name="adj1" fmla="val -64367"/>
              <a:gd name="adj2" fmla="val -154535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Click on “</a:t>
            </a:r>
            <a:r>
              <a:rPr 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Disease Summary”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5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594D85F6-B674-45F9-A684-C5C9EA29BE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5" y="1813669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2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A1715-5761-4330-8375-12CC102EC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7B852-4253-4EA4-BC15-C997E6C0C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DC4F4-131F-4E3A-8CC8-B4C6C3B1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A265A220-6747-4E77-9CFA-B442566D9AEC}"/>
              </a:ext>
            </a:extLst>
          </p:cNvPr>
          <p:cNvSpPr/>
          <p:nvPr/>
        </p:nvSpPr>
        <p:spPr>
          <a:xfrm>
            <a:off x="3347864" y="4276253"/>
            <a:ext cx="3240360" cy="522137"/>
          </a:xfrm>
          <a:prstGeom prst="wedgeEllipseCallout">
            <a:avLst>
              <a:gd name="adj1" fmla="val -23917"/>
              <a:gd name="adj2" fmla="val -95018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Click here to receive the List of Diseases</a:t>
            </a:r>
          </a:p>
        </p:txBody>
      </p:sp>
      <p:pic>
        <p:nvPicPr>
          <p:cNvPr id="6" name="Picture 5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3DE6D7AA-741E-42CA-B4D1-8AE4534AE3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8241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7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7336A-67EF-4B9F-8FC7-9AC76037C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C0D06-652E-471C-83BE-796EDEEC3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F4FBC-EB7E-4093-850C-C0E9AAC7F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849D6BD-FB79-42B6-9B90-4448F28BC451}"/>
              </a:ext>
            </a:extLst>
          </p:cNvPr>
          <p:cNvSpPr/>
          <p:nvPr/>
        </p:nvSpPr>
        <p:spPr>
          <a:xfrm>
            <a:off x="683568" y="1779662"/>
            <a:ext cx="3888432" cy="666153"/>
          </a:xfrm>
          <a:prstGeom prst="wedgeEllipseCallout">
            <a:avLst>
              <a:gd name="adj1" fmla="val 30763"/>
              <a:gd name="adj2" fmla="val 290042"/>
            </a:avLst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The diseases in the yellow indicates that the IHIP website has the data of these diseases</a:t>
            </a:r>
          </a:p>
        </p:txBody>
      </p:sp>
    </p:spTree>
    <p:extLst>
      <p:ext uri="{BB962C8B-B14F-4D97-AF65-F5344CB8AC3E}">
        <p14:creationId xmlns:p14="http://schemas.microsoft.com/office/powerpoint/2010/main" val="245219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D30C-FBFB-48FC-A5A3-313BD849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7BF69-4CBC-410F-86E2-A0D888014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E07D5-E220-4991-8B2A-B6EC9C74B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55" y="-114047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E6D54A67-FAC5-4776-918C-C9D0902332B8}"/>
              </a:ext>
            </a:extLst>
          </p:cNvPr>
          <p:cNvSpPr/>
          <p:nvPr/>
        </p:nvSpPr>
        <p:spPr>
          <a:xfrm>
            <a:off x="1187624" y="1779662"/>
            <a:ext cx="4104456" cy="936104"/>
          </a:xfrm>
          <a:prstGeom prst="wedgeEllipseCallout">
            <a:avLst>
              <a:gd name="adj1" fmla="val 49838"/>
              <a:gd name="adj2" fmla="val 276161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Select the diseases for which you want to see the summary; let’s select </a:t>
            </a:r>
            <a:r>
              <a:rPr lang="en-US" sz="1400" dirty="0" err="1">
                <a:solidFill>
                  <a:schemeClr val="tx1"/>
                </a:solidFill>
              </a:rPr>
              <a:t>‘Malaria</a:t>
            </a:r>
            <a:r>
              <a:rPr lang="en-US" sz="1400" dirty="0">
                <a:solidFill>
                  <a:schemeClr val="tx1"/>
                </a:solidFill>
              </a:rPr>
              <a:t>’ for example and click “Search”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852531-1492-4F16-8197-E5DC78E5FAE6}"/>
              </a:ext>
            </a:extLst>
          </p:cNvPr>
          <p:cNvSpPr/>
          <p:nvPr/>
        </p:nvSpPr>
        <p:spPr>
          <a:xfrm>
            <a:off x="5724128" y="465437"/>
            <a:ext cx="3240360" cy="522137"/>
          </a:xfrm>
          <a:prstGeom prst="wedgeEllipseCallout">
            <a:avLst>
              <a:gd name="adj1" fmla="val 1095"/>
              <a:gd name="adj2" fmla="val 82099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You may change the period as required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370FBF-3C6D-45F7-B8C4-9558F355AB59}"/>
              </a:ext>
            </a:extLst>
          </p:cNvPr>
          <p:cNvSpPr/>
          <p:nvPr/>
        </p:nvSpPr>
        <p:spPr>
          <a:xfrm>
            <a:off x="6084168" y="1159194"/>
            <a:ext cx="2880320" cy="4764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94C9F464-FB01-44CF-98C1-E1EC3F5785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4" y="1986399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3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7517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619672" y="1257525"/>
            <a:ext cx="3240360" cy="522137"/>
          </a:xfrm>
          <a:prstGeom prst="wedgeEllipseCallout">
            <a:avLst>
              <a:gd name="adj1" fmla="val -46364"/>
              <a:gd name="adj2" fmla="val 76129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Number of cases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63688" y="1914794"/>
            <a:ext cx="3240360" cy="963069"/>
          </a:xfrm>
          <a:prstGeom prst="wedgeEllipseCallout">
            <a:avLst>
              <a:gd name="adj1" fmla="val 230"/>
              <a:gd name="adj2" fmla="val 93190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Line diagram of number </a:t>
            </a:r>
            <a:r>
              <a:rPr lang="en-US" sz="1400">
                <a:solidFill>
                  <a:schemeClr val="tx1"/>
                </a:solidFill>
              </a:rPr>
              <a:t>of cases week wise (</a:t>
            </a:r>
            <a:r>
              <a:rPr lang="en-US" sz="1400" dirty="0">
                <a:solidFill>
                  <a:schemeClr val="tx1"/>
                </a:solidFill>
              </a:rPr>
              <a:t>you may select week wise or month wise as per the requirement)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896036" y="1392657"/>
            <a:ext cx="3240360" cy="522137"/>
          </a:xfrm>
          <a:prstGeom prst="wedgeEllipseCallout">
            <a:avLst>
              <a:gd name="adj1" fmla="val 1095"/>
              <a:gd name="adj2" fmla="val 82099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Pathogen distribution in Pie diagram</a:t>
            </a:r>
          </a:p>
        </p:txBody>
      </p:sp>
      <p:sp>
        <p:nvSpPr>
          <p:cNvPr id="8" name="Rectangle 7"/>
          <p:cNvSpPr/>
          <p:nvPr/>
        </p:nvSpPr>
        <p:spPr>
          <a:xfrm>
            <a:off x="5076056" y="2139702"/>
            <a:ext cx="3060340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2391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4932040" y="1257525"/>
            <a:ext cx="3240360" cy="522137"/>
          </a:xfrm>
          <a:prstGeom prst="wedgeEllipseCallout">
            <a:avLst>
              <a:gd name="adj1" fmla="val 28031"/>
              <a:gd name="adj2" fmla="val 119911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Click here to see the Cases on Map</a:t>
            </a:r>
          </a:p>
        </p:txBody>
      </p:sp>
      <p:pic>
        <p:nvPicPr>
          <p:cNvPr id="6" name="Picture 5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82" y="2074807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07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5447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23528" y="2787774"/>
            <a:ext cx="2664296" cy="1068950"/>
          </a:xfrm>
          <a:prstGeom prst="wedgeEllipseCallout">
            <a:avLst>
              <a:gd name="adj1" fmla="val 78438"/>
              <a:gd name="adj2" fmla="val -7648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You will see the cases on map in a clustered manner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195736" y="0"/>
            <a:ext cx="3240360" cy="522137"/>
          </a:xfrm>
          <a:prstGeom prst="wedgeEllipseCallout">
            <a:avLst>
              <a:gd name="adj1" fmla="val -69132"/>
              <a:gd name="adj2" fmla="val 153742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To know the same, click on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‘-’ to zoom out</a:t>
            </a:r>
          </a:p>
        </p:txBody>
      </p:sp>
    </p:spTree>
    <p:extLst>
      <p:ext uri="{BB962C8B-B14F-4D97-AF65-F5344CB8AC3E}">
        <p14:creationId xmlns:p14="http://schemas.microsoft.com/office/powerpoint/2010/main" val="293364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024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-33214" y="3435846"/>
            <a:ext cx="2664296" cy="1068950"/>
          </a:xfrm>
          <a:prstGeom prst="wedgeEllipseCallout">
            <a:avLst>
              <a:gd name="adj1" fmla="val 78438"/>
              <a:gd name="adj2" fmla="val -7648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As you zoom in, the big clusters break in to smaller clusters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367644" y="123478"/>
            <a:ext cx="3240360" cy="792088"/>
          </a:xfrm>
          <a:prstGeom prst="wedgeEllipseCallout">
            <a:avLst>
              <a:gd name="adj1" fmla="val 23297"/>
              <a:gd name="adj2" fmla="val 163813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Click on any small cluster; here let’s take an example of cluster of 3 cases only</a:t>
            </a:r>
          </a:p>
        </p:txBody>
      </p:sp>
      <p:pic>
        <p:nvPicPr>
          <p:cNvPr id="7" name="Picture 6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44" y="1851670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91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5447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07504" y="2738830"/>
            <a:ext cx="2664296" cy="1068950"/>
          </a:xfrm>
          <a:prstGeom prst="wedgeEllipseCallout">
            <a:avLst>
              <a:gd name="adj1" fmla="val 64398"/>
              <a:gd name="adj2" fmla="val -180497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You will see the details of one case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156176" y="3075806"/>
            <a:ext cx="2664296" cy="1068950"/>
          </a:xfrm>
          <a:prstGeom prst="wedgeEllipseCallout">
            <a:avLst>
              <a:gd name="adj1" fmla="val -73670"/>
              <a:gd name="adj2" fmla="val -249587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To see all of the 3 cases in cluster, click on “View all 3 cases”</a:t>
            </a:r>
          </a:p>
        </p:txBody>
      </p:sp>
      <p:pic>
        <p:nvPicPr>
          <p:cNvPr id="7" name="Picture 6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46" y="731441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3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024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699542"/>
            <a:ext cx="43924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home page that you will see after log in</a:t>
            </a:r>
          </a:p>
        </p:txBody>
      </p:sp>
    </p:spTree>
    <p:extLst>
      <p:ext uri="{BB962C8B-B14F-4D97-AF65-F5344CB8AC3E}">
        <p14:creationId xmlns:p14="http://schemas.microsoft.com/office/powerpoint/2010/main" val="350951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90" y="-1457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4942673" y="1285481"/>
            <a:ext cx="3240360" cy="522137"/>
          </a:xfrm>
          <a:prstGeom prst="wedgeEllipseCallout">
            <a:avLst>
              <a:gd name="adj1" fmla="val 27069"/>
              <a:gd name="adj2" fmla="val 157722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To see the Line List of the Cases</a:t>
            </a:r>
          </a:p>
        </p:txBody>
      </p:sp>
      <p:pic>
        <p:nvPicPr>
          <p:cNvPr id="6" name="Picture 5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283718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5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0601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976156" y="483518"/>
            <a:ext cx="1620180" cy="522137"/>
          </a:xfrm>
          <a:prstGeom prst="wedgeEllipseCallout">
            <a:avLst>
              <a:gd name="adj1" fmla="val -17504"/>
              <a:gd name="adj2" fmla="val 123891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Line List of the Cases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211960" y="411510"/>
            <a:ext cx="1620180" cy="522137"/>
          </a:xfrm>
          <a:prstGeom prst="wedgeEllipseCallout">
            <a:avLst>
              <a:gd name="adj1" fmla="val -66589"/>
              <a:gd name="adj2" fmla="val 81822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To download the Line List</a:t>
            </a:r>
          </a:p>
        </p:txBody>
      </p:sp>
    </p:spTree>
    <p:extLst>
      <p:ext uri="{BB962C8B-B14F-4D97-AF65-F5344CB8AC3E}">
        <p14:creationId xmlns:p14="http://schemas.microsoft.com/office/powerpoint/2010/main" val="66716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024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4932040" y="1203598"/>
            <a:ext cx="3240360" cy="652980"/>
          </a:xfrm>
          <a:prstGeom prst="wedgeEllipseCallout">
            <a:avLst>
              <a:gd name="adj1" fmla="val 27069"/>
              <a:gd name="adj2" fmla="val 157722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To see the week wise distribution of cases in Numbers only</a:t>
            </a:r>
          </a:p>
        </p:txBody>
      </p:sp>
      <p:pic>
        <p:nvPicPr>
          <p:cNvPr id="6" name="Picture 5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27" y="2419849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3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5447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699792" y="2043064"/>
            <a:ext cx="3240360" cy="1008112"/>
          </a:xfrm>
          <a:prstGeom prst="wedgeEllipseCallout">
            <a:avLst>
              <a:gd name="adj1" fmla="val 781"/>
              <a:gd name="adj2" fmla="val -73165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Week wise distribution of cases in Numbers with further distribution in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 cases and L cases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685759" y="123478"/>
            <a:ext cx="1620180" cy="522137"/>
          </a:xfrm>
          <a:prstGeom prst="wedgeEllipseCallout">
            <a:avLst>
              <a:gd name="adj1" fmla="val -101266"/>
              <a:gd name="adj2" fmla="val 74371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To export the data</a:t>
            </a:r>
          </a:p>
        </p:txBody>
      </p:sp>
    </p:spTree>
    <p:extLst>
      <p:ext uri="{BB962C8B-B14F-4D97-AF65-F5344CB8AC3E}">
        <p14:creationId xmlns:p14="http://schemas.microsoft.com/office/powerpoint/2010/main" val="3296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3384-F3D9-4563-8F7A-A787512B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4A0DD-213E-4ECE-9C7D-5C5D37AF6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07D5B-F765-469F-8D9A-627A3021B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1A89AE3B-D548-49B2-A114-1900538799F6}"/>
              </a:ext>
            </a:extLst>
          </p:cNvPr>
          <p:cNvSpPr/>
          <p:nvPr/>
        </p:nvSpPr>
        <p:spPr>
          <a:xfrm>
            <a:off x="4992688" y="3147814"/>
            <a:ext cx="4608512" cy="522137"/>
          </a:xfrm>
          <a:prstGeom prst="wedgeEllipseCallout">
            <a:avLst>
              <a:gd name="adj1" fmla="val -49523"/>
              <a:gd name="adj2" fmla="val -254795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Reports </a:t>
            </a:r>
            <a:r>
              <a:rPr 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 Reporting Status Summary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5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2368CD7A-21AC-475B-B57B-605268F58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39" y="1995686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E25C-620F-47F6-9013-8E76CF63B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16C92-46D8-45FC-A2AB-116D11FB6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CC5F1-7AD2-49CF-A55F-3C47C2DC1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D1389B-0644-498D-BB01-8908DCB61622}"/>
              </a:ext>
            </a:extLst>
          </p:cNvPr>
          <p:cNvSpPr txBox="1"/>
          <p:nvPr/>
        </p:nvSpPr>
        <p:spPr>
          <a:xfrm>
            <a:off x="4355976" y="262046"/>
            <a:ext cx="436909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It will show  the day wise reporting status of P and L forms submission for that facility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F6298876-FA05-4B5A-B261-A771D1A54150}"/>
              </a:ext>
            </a:extLst>
          </p:cNvPr>
          <p:cNvSpPr/>
          <p:nvPr/>
        </p:nvSpPr>
        <p:spPr>
          <a:xfrm>
            <a:off x="1547664" y="51470"/>
            <a:ext cx="1620180" cy="522137"/>
          </a:xfrm>
          <a:prstGeom prst="wedgeEllipseCallout">
            <a:avLst>
              <a:gd name="adj1" fmla="val -95076"/>
              <a:gd name="adj2" fmla="val -26151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To Print the data in </a:t>
            </a:r>
            <a:r>
              <a:rPr lang="en-US" sz="1400" b="1" dirty="0">
                <a:solidFill>
                  <a:srgbClr val="FF0000"/>
                </a:solidFill>
              </a:rPr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168762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E25C-620F-47F6-9013-8E76CF63B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16C92-46D8-45FC-A2AB-116D11FB6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CC5F1-7AD2-49CF-A55F-3C47C2DC1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7" name="Oval Callout 5">
            <a:extLst>
              <a:ext uri="{FF2B5EF4-FFF2-40B4-BE49-F238E27FC236}">
                <a16:creationId xmlns:a16="http://schemas.microsoft.com/office/drawing/2014/main" id="{CEEA9F98-275D-4B5B-8C97-E260CC0DA07B}"/>
              </a:ext>
            </a:extLst>
          </p:cNvPr>
          <p:cNvSpPr/>
          <p:nvPr/>
        </p:nvSpPr>
        <p:spPr>
          <a:xfrm>
            <a:off x="3707904" y="40636"/>
            <a:ext cx="4680520" cy="720080"/>
          </a:xfrm>
          <a:prstGeom prst="wedgeEllipseCallout">
            <a:avLst>
              <a:gd name="adj1" fmla="val 41501"/>
              <a:gd name="adj2" fmla="val 167148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You may click on “Y” to get the pdf report of that particular day; it will show the summary of data with line listing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5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90D3-5955-4CEA-ADE6-3D7D2212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25563-A18F-4293-A251-83F180D16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81B4B-1ACA-459F-B110-C5773ED75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E497AE19-6340-4EE9-9C65-CA3DAF6EAFE0}"/>
              </a:ext>
            </a:extLst>
          </p:cNvPr>
          <p:cNvSpPr/>
          <p:nvPr/>
        </p:nvSpPr>
        <p:spPr>
          <a:xfrm>
            <a:off x="3851920" y="3943348"/>
            <a:ext cx="5400600" cy="522137"/>
          </a:xfrm>
          <a:prstGeom prst="wedgeEllipseCallout">
            <a:avLst>
              <a:gd name="adj1" fmla="val -38821"/>
              <a:gd name="adj2" fmla="val -328613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Reports </a:t>
            </a:r>
            <a:r>
              <a:rPr 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 Laboratory Cases Form Summary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5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84CCA9DB-A068-4BB6-9E4B-754375395D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35" y="2336725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B006A0B-C5FA-4ACF-BCFA-7618BF5A1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9" y="617290"/>
            <a:ext cx="8993202" cy="38466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BB452-9C49-417C-94DA-C5A3731887A1}"/>
              </a:ext>
            </a:extLst>
          </p:cNvPr>
          <p:cNvSpPr txBox="1"/>
          <p:nvPr/>
        </p:nvSpPr>
        <p:spPr>
          <a:xfrm>
            <a:off x="1115616" y="2326160"/>
            <a:ext cx="7416824" cy="58477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This report will show the data in aggregate i.e. number of cases entered through L form by you Health Facility; you can also change the “From Date” and “To Date”</a:t>
            </a:r>
          </a:p>
        </p:txBody>
      </p:sp>
      <p:pic>
        <p:nvPicPr>
          <p:cNvPr id="7" name="Picture 6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194A4597-F6B5-45C6-A98A-A779F4D067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8" y="4218243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4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21234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0272" y="1612994"/>
            <a:ext cx="1944216" cy="304698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This report show the number of test/s performed for a particular disease (with the type/s of the test/s performed) along with number of positive samples (and distribution of the positive cases in Age and Gender)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347864" y="440084"/>
            <a:ext cx="4392488" cy="792088"/>
          </a:xfrm>
          <a:prstGeom prst="wedgeEllipseCallout">
            <a:avLst>
              <a:gd name="adj1" fmla="val -105298"/>
              <a:gd name="adj2" fmla="val -23058"/>
            </a:avLst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By clicking on “Print” one can get the whole report in pdf which can be downloaded and printed</a:t>
            </a:r>
          </a:p>
        </p:txBody>
      </p:sp>
    </p:spTree>
    <p:extLst>
      <p:ext uri="{BB962C8B-B14F-4D97-AF65-F5344CB8AC3E}">
        <p14:creationId xmlns:p14="http://schemas.microsoft.com/office/powerpoint/2010/main" val="4788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10" y="-38879"/>
            <a:ext cx="9289418" cy="52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291830"/>
            <a:ext cx="8424936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If you are logging in for the first time then please go to different submenu under the Username like “My Profile”, “View Facility Information” </a:t>
            </a:r>
            <a:r>
              <a:rPr lang="en-US" sz="2000" dirty="0" err="1">
                <a:solidFill>
                  <a:srgbClr val="002060"/>
                </a:solidFill>
              </a:rPr>
              <a:t>etc</a:t>
            </a:r>
            <a:r>
              <a:rPr lang="en-US" sz="2000" dirty="0">
                <a:solidFill>
                  <a:srgbClr val="002060"/>
                </a:solidFill>
              </a:rPr>
              <a:t> as described in the </a:t>
            </a:r>
            <a:r>
              <a:rPr lang="en-US" sz="2000" dirty="0" err="1">
                <a:solidFill>
                  <a:srgbClr val="002060"/>
                </a:solidFill>
              </a:rPr>
              <a:t>ppt</a:t>
            </a:r>
            <a:r>
              <a:rPr lang="en-US" sz="2000" dirty="0">
                <a:solidFill>
                  <a:srgbClr val="002060"/>
                </a:solidFill>
              </a:rPr>
              <a:t> named “Things to be seen or done on first log in by the User”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6216" y="1440646"/>
            <a:ext cx="1512168" cy="8537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7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C13F0-1D94-4386-A0E5-346CC9069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8E691-1759-4C1D-A33C-CB122222E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F3F07-2B76-4767-9123-2DFCCF74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5" name="Picture 4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0AACBA9E-151A-4B30-A0D3-DFF502AB23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088" y="2535957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61FE64E6-0D5A-4A7E-ACF1-404718D8B1B0}"/>
              </a:ext>
            </a:extLst>
          </p:cNvPr>
          <p:cNvSpPr/>
          <p:nvPr/>
        </p:nvSpPr>
        <p:spPr>
          <a:xfrm>
            <a:off x="-108520" y="3006006"/>
            <a:ext cx="2880320" cy="1026193"/>
          </a:xfrm>
          <a:prstGeom prst="wedgeEllipseCallout">
            <a:avLst>
              <a:gd name="adj1" fmla="val 40801"/>
              <a:gd name="adj2" fmla="val -86623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Now, click on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“Patient History Report”</a:t>
            </a:r>
          </a:p>
        </p:txBody>
      </p:sp>
    </p:spTree>
    <p:extLst>
      <p:ext uri="{BB962C8B-B14F-4D97-AF65-F5344CB8AC3E}">
        <p14:creationId xmlns:p14="http://schemas.microsoft.com/office/powerpoint/2010/main" val="23573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8D8E358-8874-48D3-AED2-8FB3F403F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" y="1203598"/>
            <a:ext cx="9081103" cy="25709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48736A-630A-4BEF-B585-5E6086A7DD33}"/>
              </a:ext>
            </a:extLst>
          </p:cNvPr>
          <p:cNvSpPr txBox="1"/>
          <p:nvPr/>
        </p:nvSpPr>
        <p:spPr>
          <a:xfrm>
            <a:off x="461255" y="61265"/>
            <a:ext cx="822149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This report gives the list of the cases entered in the system (by P &amp; L form users) for a particular health facility / a laboratory for the selected time line; you can change the From Date and To Date to change the time period for which the report is required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B15890-3301-4E58-856C-087CAB39FC96}"/>
              </a:ext>
            </a:extLst>
          </p:cNvPr>
          <p:cNvSpPr txBox="1"/>
          <p:nvPr/>
        </p:nvSpPr>
        <p:spPr>
          <a:xfrm>
            <a:off x="323528" y="4236144"/>
            <a:ext cx="822149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You can also get the details of the a particular patient or patients by using one or more of the identification filters like Mobile Number, First Name and  ID type &amp; number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54BF5-06E5-4A55-9107-E1DD7DD3FF64}"/>
              </a:ext>
            </a:extLst>
          </p:cNvPr>
          <p:cNvSpPr/>
          <p:nvPr/>
        </p:nvSpPr>
        <p:spPr>
          <a:xfrm>
            <a:off x="6156176" y="3280957"/>
            <a:ext cx="2177658" cy="504056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51B1F-9190-4DDB-891F-BED356DE745E}"/>
              </a:ext>
            </a:extLst>
          </p:cNvPr>
          <p:cNvSpPr/>
          <p:nvPr/>
        </p:nvSpPr>
        <p:spPr>
          <a:xfrm>
            <a:off x="14203" y="3258854"/>
            <a:ext cx="6048699" cy="504056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B98841C-470A-43ED-B852-774D3754F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3" y="0"/>
            <a:ext cx="8772564" cy="51435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9F3963-F1EC-42DF-A6E1-0C81B885B166}"/>
              </a:ext>
            </a:extLst>
          </p:cNvPr>
          <p:cNvSpPr/>
          <p:nvPr/>
        </p:nvSpPr>
        <p:spPr>
          <a:xfrm>
            <a:off x="6043088" y="1995776"/>
            <a:ext cx="2870658" cy="504056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75A0FD6A-03CB-46AA-96CE-57CE34E9C8D9}"/>
              </a:ext>
            </a:extLst>
          </p:cNvPr>
          <p:cNvSpPr/>
          <p:nvPr/>
        </p:nvSpPr>
        <p:spPr>
          <a:xfrm>
            <a:off x="2339752" y="151476"/>
            <a:ext cx="4104456" cy="1203598"/>
          </a:xfrm>
          <a:prstGeom prst="wedgeEllipseCallout">
            <a:avLst>
              <a:gd name="adj1" fmla="val 38946"/>
              <a:gd name="adj2" fmla="val 103533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 time period has been selected and then “Search” button has been clicked; and the following list is generated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CF433-8E36-4E44-9D8F-9E408DC0B3F9}"/>
              </a:ext>
            </a:extLst>
          </p:cNvPr>
          <p:cNvSpPr/>
          <p:nvPr/>
        </p:nvSpPr>
        <p:spPr>
          <a:xfrm>
            <a:off x="200777" y="2931790"/>
            <a:ext cx="8707479" cy="2179811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B98841C-470A-43ED-B852-774D3754F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3" y="0"/>
            <a:ext cx="8772564" cy="5143500"/>
          </a:xfrm>
        </p:spPr>
      </p:pic>
      <p:sp>
        <p:nvSpPr>
          <p:cNvPr id="9" name="Oval Callout 7">
            <a:extLst>
              <a:ext uri="{FF2B5EF4-FFF2-40B4-BE49-F238E27FC236}">
                <a16:creationId xmlns:a16="http://schemas.microsoft.com/office/drawing/2014/main" id="{7DE5A91A-F394-4BB4-AF33-AD746B07162E}"/>
              </a:ext>
            </a:extLst>
          </p:cNvPr>
          <p:cNvSpPr/>
          <p:nvPr/>
        </p:nvSpPr>
        <p:spPr>
          <a:xfrm>
            <a:off x="2483768" y="-64548"/>
            <a:ext cx="5040560" cy="1340154"/>
          </a:xfrm>
          <a:prstGeom prst="wedgeEllipseCallout">
            <a:avLst>
              <a:gd name="adj1" fmla="val -80516"/>
              <a:gd name="adj2" fmla="val 250469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By clicking on the patient name, you can get the “Patient Details Report” for that case in a pdf which can be printed and shared with the patient if required; it will also contain the result/s of the lab test/s of the case (if any)</a:t>
            </a:r>
          </a:p>
        </p:txBody>
      </p:sp>
    </p:spTree>
    <p:extLst>
      <p:ext uri="{BB962C8B-B14F-4D97-AF65-F5344CB8AC3E}">
        <p14:creationId xmlns:p14="http://schemas.microsoft.com/office/powerpoint/2010/main" val="7661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B98841C-470A-43ED-B852-774D3754F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3" y="0"/>
            <a:ext cx="8772564" cy="5143500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481EC3D-5765-4DEF-8C1F-6354C9B2D5BA}"/>
              </a:ext>
            </a:extLst>
          </p:cNvPr>
          <p:cNvSpPr/>
          <p:nvPr/>
        </p:nvSpPr>
        <p:spPr>
          <a:xfrm>
            <a:off x="622193" y="3147814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5723A1-08F7-4661-9E48-B12116F90F68}"/>
              </a:ext>
            </a:extLst>
          </p:cNvPr>
          <p:cNvSpPr/>
          <p:nvPr/>
        </p:nvSpPr>
        <p:spPr>
          <a:xfrm>
            <a:off x="8380214" y="3147814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D9647-E026-40E9-B186-F1B0C0665E87}"/>
              </a:ext>
            </a:extLst>
          </p:cNvPr>
          <p:cNvSpPr txBox="1"/>
          <p:nvPr/>
        </p:nvSpPr>
        <p:spPr>
          <a:xfrm>
            <a:off x="1081772" y="2648106"/>
            <a:ext cx="786145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One can click on these “Right Arrows” to expand the view of the line list with more columns</a:t>
            </a:r>
          </a:p>
        </p:txBody>
      </p:sp>
      <p:sp>
        <p:nvSpPr>
          <p:cNvPr id="11" name="Oval Callout 8">
            <a:extLst>
              <a:ext uri="{FF2B5EF4-FFF2-40B4-BE49-F238E27FC236}">
                <a16:creationId xmlns:a16="http://schemas.microsoft.com/office/drawing/2014/main" id="{CBE1B0ED-FD24-4D8D-9127-2BA073E66DD9}"/>
              </a:ext>
            </a:extLst>
          </p:cNvPr>
          <p:cNvSpPr/>
          <p:nvPr/>
        </p:nvSpPr>
        <p:spPr>
          <a:xfrm>
            <a:off x="2411760" y="1430705"/>
            <a:ext cx="5040560" cy="576064"/>
          </a:xfrm>
          <a:prstGeom prst="wedgeEllipseCallout">
            <a:avLst>
              <a:gd name="adj1" fmla="val -81782"/>
              <a:gd name="adj2" fmla="val 162049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One can click on “Export” to get the .csv file of the line list</a:t>
            </a:r>
          </a:p>
        </p:txBody>
      </p:sp>
    </p:spTree>
    <p:extLst>
      <p:ext uri="{BB962C8B-B14F-4D97-AF65-F5344CB8AC3E}">
        <p14:creationId xmlns:p14="http://schemas.microsoft.com/office/powerpoint/2010/main" val="206325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B8455-1BF8-4F5E-8D5D-E2FBD809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AF93E-7ECC-4F33-874E-17C7BF832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35D35-D9E4-4B9C-9CED-B32D5D5A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5" name="Picture 4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0E325F9D-5011-4A23-9F73-89BF56624D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59" y="2803700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E04364FB-A5FB-45A7-8F22-6D06D2065AD5}"/>
              </a:ext>
            </a:extLst>
          </p:cNvPr>
          <p:cNvSpPr/>
          <p:nvPr/>
        </p:nvSpPr>
        <p:spPr>
          <a:xfrm>
            <a:off x="-57649" y="3273749"/>
            <a:ext cx="2880320" cy="1026193"/>
          </a:xfrm>
          <a:prstGeom prst="wedgeEllipseCallout">
            <a:avLst>
              <a:gd name="adj1" fmla="val 40801"/>
              <a:gd name="adj2" fmla="val -86623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Now, click on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“Lab Performance Report”</a:t>
            </a:r>
          </a:p>
        </p:txBody>
      </p:sp>
    </p:spTree>
    <p:extLst>
      <p:ext uri="{BB962C8B-B14F-4D97-AF65-F5344CB8AC3E}">
        <p14:creationId xmlns:p14="http://schemas.microsoft.com/office/powerpoint/2010/main" val="14531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4B35104-CC9B-4F66-93AB-ECAD8CF09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" y="743302"/>
            <a:ext cx="9090599" cy="36375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FE43BA-8342-4E76-B978-723F2901C258}"/>
              </a:ext>
            </a:extLst>
          </p:cNvPr>
          <p:cNvSpPr txBox="1"/>
          <p:nvPr/>
        </p:nvSpPr>
        <p:spPr>
          <a:xfrm>
            <a:off x="54590" y="9177"/>
            <a:ext cx="899932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This report gives disease wise frequency table having the cumulative number of the cases entered in the system by L form users of the health facility / a laboratory for the selected time line; you just need to select the From Date and To Date to and click on search to get the report for the selected time period; this report is particularly important for standalone labs like DPHLs, State Referral Labs, Privat labs </a:t>
            </a:r>
            <a:r>
              <a:rPr lang="en-US" sz="1600" dirty="0" err="1"/>
              <a:t>etc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5DFCDC-5B6D-45B7-B2A4-F55A0C0FF55D}"/>
              </a:ext>
            </a:extLst>
          </p:cNvPr>
          <p:cNvSpPr/>
          <p:nvPr/>
        </p:nvSpPr>
        <p:spPr>
          <a:xfrm>
            <a:off x="60418" y="3075806"/>
            <a:ext cx="2927405" cy="504056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6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EC48FAF-343B-400A-A639-B55E1C510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" y="502244"/>
            <a:ext cx="9102217" cy="4019619"/>
          </a:xfrm>
        </p:spPr>
      </p:pic>
      <p:sp>
        <p:nvSpPr>
          <p:cNvPr id="10" name="Oval Callout 4">
            <a:extLst>
              <a:ext uri="{FF2B5EF4-FFF2-40B4-BE49-F238E27FC236}">
                <a16:creationId xmlns:a16="http://schemas.microsoft.com/office/drawing/2014/main" id="{E803623F-6137-4BD5-AD59-E9737B919FCF}"/>
              </a:ext>
            </a:extLst>
          </p:cNvPr>
          <p:cNvSpPr/>
          <p:nvPr/>
        </p:nvSpPr>
        <p:spPr>
          <a:xfrm>
            <a:off x="1115616" y="-64548"/>
            <a:ext cx="7344816" cy="1412162"/>
          </a:xfrm>
          <a:prstGeom prst="wedgeEllipseCallout">
            <a:avLst>
              <a:gd name="adj1" fmla="val -5644"/>
              <a:gd name="adj2" fmla="val 117387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Here, a particular period has been selected and then “Search” button has been clicked; and the following frequency table is generated which is disease wise and contains the cumulative number of samples tested and cumulative number of positive cases for the selected time period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E232A2-8803-40EA-995F-9C6B0F9E364C}"/>
              </a:ext>
            </a:extLst>
          </p:cNvPr>
          <p:cNvSpPr/>
          <p:nvPr/>
        </p:nvSpPr>
        <p:spPr>
          <a:xfrm>
            <a:off x="35496" y="2300137"/>
            <a:ext cx="6840760" cy="2202997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DA64B-05B2-496A-BA94-D2EA9B320B38}"/>
              </a:ext>
            </a:extLst>
          </p:cNvPr>
          <p:cNvSpPr/>
          <p:nvPr/>
        </p:nvSpPr>
        <p:spPr>
          <a:xfrm>
            <a:off x="0" y="1870513"/>
            <a:ext cx="3024336" cy="386219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7">
            <a:extLst>
              <a:ext uri="{FF2B5EF4-FFF2-40B4-BE49-F238E27FC236}">
                <a16:creationId xmlns:a16="http://schemas.microsoft.com/office/drawing/2014/main" id="{28D15F40-5CAD-4786-9110-F48218A59107}"/>
              </a:ext>
            </a:extLst>
          </p:cNvPr>
          <p:cNvSpPr/>
          <p:nvPr/>
        </p:nvSpPr>
        <p:spPr>
          <a:xfrm>
            <a:off x="5580112" y="4641256"/>
            <a:ext cx="4104456" cy="522137"/>
          </a:xfrm>
          <a:prstGeom prst="wedgeEllipseCallout">
            <a:avLst>
              <a:gd name="adj1" fmla="val -22258"/>
              <a:gd name="adj2" fmla="val -16235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You can click on this numbers to get the line list of those cases</a:t>
            </a:r>
          </a:p>
        </p:txBody>
      </p:sp>
      <p:sp>
        <p:nvSpPr>
          <p:cNvPr id="14" name="Oval Callout 8">
            <a:extLst>
              <a:ext uri="{FF2B5EF4-FFF2-40B4-BE49-F238E27FC236}">
                <a16:creationId xmlns:a16="http://schemas.microsoft.com/office/drawing/2014/main" id="{E99DAA23-0750-4A82-B6EF-087F945285D6}"/>
              </a:ext>
            </a:extLst>
          </p:cNvPr>
          <p:cNvSpPr/>
          <p:nvPr/>
        </p:nvSpPr>
        <p:spPr>
          <a:xfrm>
            <a:off x="323528" y="4565240"/>
            <a:ext cx="4104456" cy="522137"/>
          </a:xfrm>
          <a:prstGeom prst="wedgeEllipseCallout">
            <a:avLst>
              <a:gd name="adj1" fmla="val 45265"/>
              <a:gd name="adj2" fmla="val -262221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Let’s click on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Number ‘11’ here</a:t>
            </a:r>
          </a:p>
        </p:txBody>
      </p:sp>
    </p:spTree>
    <p:extLst>
      <p:ext uri="{BB962C8B-B14F-4D97-AF65-F5344CB8AC3E}">
        <p14:creationId xmlns:p14="http://schemas.microsoft.com/office/powerpoint/2010/main" val="238272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BD6D-BE13-4F4A-B4DC-1C68B947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BD62B-FE95-404C-BFA1-0854F81CA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D4D45-69DF-44AD-94ED-B45DA90CF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C0267AC-4301-4003-A2A7-A4A117E4137D}"/>
              </a:ext>
            </a:extLst>
          </p:cNvPr>
          <p:cNvSpPr/>
          <p:nvPr/>
        </p:nvSpPr>
        <p:spPr>
          <a:xfrm>
            <a:off x="2483768" y="-64548"/>
            <a:ext cx="5040560" cy="1340154"/>
          </a:xfrm>
          <a:prstGeom prst="wedgeEllipseCallout">
            <a:avLst>
              <a:gd name="adj1" fmla="val -28372"/>
              <a:gd name="adj2" fmla="val 16685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The report is showing the line list of all 11 positive cases of Chikungunya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E6915B21-286A-4C42-B8FF-5FBCDAC406A2}"/>
              </a:ext>
            </a:extLst>
          </p:cNvPr>
          <p:cNvSpPr/>
          <p:nvPr/>
        </p:nvSpPr>
        <p:spPr>
          <a:xfrm>
            <a:off x="2195736" y="3606752"/>
            <a:ext cx="5452508" cy="1206203"/>
          </a:xfrm>
          <a:prstGeom prst="wedgeEllipseCallout">
            <a:avLst>
              <a:gd name="adj1" fmla="val -75102"/>
              <a:gd name="adj2" fmla="val -69599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By clicking on the patient name, you can get the “Patient Details report” for that case in a pdf which can be printed and shared with the patient if required; it will also contain the result/s of the lab test/s of the case</a:t>
            </a:r>
          </a:p>
        </p:txBody>
      </p:sp>
    </p:spTree>
    <p:extLst>
      <p:ext uri="{BB962C8B-B14F-4D97-AF65-F5344CB8AC3E}">
        <p14:creationId xmlns:p14="http://schemas.microsoft.com/office/powerpoint/2010/main" val="27562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9C3B-6794-4C30-8504-C80F6AEB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47857-4291-4398-AC25-F073E244C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1BC37-887E-4D25-AEE7-11B2B9B31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1A3DCD0-2971-430A-BDAE-21434D640F75}"/>
              </a:ext>
            </a:extLst>
          </p:cNvPr>
          <p:cNvSpPr/>
          <p:nvPr/>
        </p:nvSpPr>
        <p:spPr>
          <a:xfrm>
            <a:off x="6372200" y="2067694"/>
            <a:ext cx="1872208" cy="504056"/>
          </a:xfrm>
          <a:prstGeom prst="wedgeEllipseCallout">
            <a:avLst>
              <a:gd name="adj1" fmla="val -174423"/>
              <a:gd name="adj2" fmla="val -137925"/>
            </a:avLst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Click on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“View Map”</a:t>
            </a:r>
          </a:p>
        </p:txBody>
      </p:sp>
      <p:pic>
        <p:nvPicPr>
          <p:cNvPr id="6" name="Picture 5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24C0994C-AEEE-4A29-8998-2ADE125957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91630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let’s see how L form user can fill in L form</a:t>
            </a:r>
          </a:p>
          <a:p>
            <a:pPr lvl="1"/>
            <a:r>
              <a:rPr lang="en-US" dirty="0"/>
              <a:t>One type of L form will be such that the details will be auto forwarded from P form </a:t>
            </a:r>
          </a:p>
          <a:p>
            <a:pPr lvl="1"/>
            <a:r>
              <a:rPr lang="en-US" dirty="0"/>
              <a:t>In other type, L form user needs to feel in every detail of the patient, clinical details and laboratory sample details</a:t>
            </a:r>
          </a:p>
        </p:txBody>
      </p:sp>
    </p:spTree>
    <p:extLst>
      <p:ext uri="{BB962C8B-B14F-4D97-AF65-F5344CB8AC3E}">
        <p14:creationId xmlns:p14="http://schemas.microsoft.com/office/powerpoint/2010/main" val="19448994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13FE-96EC-4A5F-A543-92386E87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2DFA2-3A50-4ED2-A51A-13F7ACC79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B8ABD-C2DC-495F-A8D3-65E8AB445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5">
            <a:extLst>
              <a:ext uri="{FF2B5EF4-FFF2-40B4-BE49-F238E27FC236}">
                <a16:creationId xmlns:a16="http://schemas.microsoft.com/office/drawing/2014/main" id="{5F8BADC0-887D-41C6-BBAF-8AFB454DC79A}"/>
              </a:ext>
            </a:extLst>
          </p:cNvPr>
          <p:cNvSpPr/>
          <p:nvPr/>
        </p:nvSpPr>
        <p:spPr>
          <a:xfrm>
            <a:off x="611560" y="1208507"/>
            <a:ext cx="1224136" cy="504056"/>
          </a:xfrm>
          <a:prstGeom prst="wedgeEllipseCallout">
            <a:avLst>
              <a:gd name="adj1" fmla="val -75801"/>
              <a:gd name="adj2" fmla="val -15054"/>
            </a:avLst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Click this </a:t>
            </a:r>
            <a:r>
              <a:rPr lang="en-US" sz="1400" b="1" dirty="0">
                <a:solidFill>
                  <a:srgbClr val="FF0000"/>
                </a:solidFill>
              </a:rPr>
              <a:t>Marker</a:t>
            </a:r>
          </a:p>
        </p:txBody>
      </p:sp>
      <p:pic>
        <p:nvPicPr>
          <p:cNvPr id="6" name="Picture 5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B31B46D4-070A-4CBE-96DB-0073DCAC84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" y="1446668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1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A4F8-1CF0-4733-81E9-CF8C52D3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4522A-9709-4FA7-A956-F08CC581E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EFFC4-FFAD-49DC-98DE-D474724E1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B0372CB-89E9-41FA-A866-CB09B3A69744}"/>
              </a:ext>
            </a:extLst>
          </p:cNvPr>
          <p:cNvSpPr/>
          <p:nvPr/>
        </p:nvSpPr>
        <p:spPr>
          <a:xfrm>
            <a:off x="2942403" y="-92546"/>
            <a:ext cx="2781725" cy="2511016"/>
          </a:xfrm>
          <a:prstGeom prst="wedgeEllipseCallout">
            <a:avLst>
              <a:gd name="adj1" fmla="val -56022"/>
              <a:gd name="adj2" fmla="val 11023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You can select “Health Condition”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and / or “Pathogen” for getting the location of the cases on Map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65C84C-07B3-4824-AAFF-6F25108140DC}"/>
              </a:ext>
            </a:extLst>
          </p:cNvPr>
          <p:cNvSpPr/>
          <p:nvPr/>
        </p:nvSpPr>
        <p:spPr>
          <a:xfrm>
            <a:off x="611560" y="721152"/>
            <a:ext cx="2160240" cy="9570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4B391D02-C389-4C26-8428-0B3F07ADE2B2}"/>
              </a:ext>
            </a:extLst>
          </p:cNvPr>
          <p:cNvSpPr/>
          <p:nvPr/>
        </p:nvSpPr>
        <p:spPr>
          <a:xfrm>
            <a:off x="2619574" y="4514284"/>
            <a:ext cx="1872208" cy="504056"/>
          </a:xfrm>
          <a:prstGeom prst="wedgeEllipseCallout">
            <a:avLst>
              <a:gd name="adj1" fmla="val -119038"/>
              <a:gd name="adj2" fmla="val 2967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Then Click on “Search”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3BCED5FF-84DD-4626-9538-B24396E26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48701" y="4621699"/>
            <a:ext cx="391939" cy="39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8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FDFF3-A8E8-4FC1-B295-712C1CC1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6604E-21CD-4628-AFEE-E819C0FA7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1B74E-3D6A-4722-ACAB-BF6A5D79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C7021821-329F-47A0-A4E7-569C64BFA084}"/>
              </a:ext>
            </a:extLst>
          </p:cNvPr>
          <p:cNvSpPr/>
          <p:nvPr/>
        </p:nvSpPr>
        <p:spPr>
          <a:xfrm>
            <a:off x="6606981" y="3004187"/>
            <a:ext cx="2064196" cy="1809784"/>
          </a:xfrm>
          <a:prstGeom prst="wedgeEllipseCallout">
            <a:avLst>
              <a:gd name="adj1" fmla="val -133347"/>
              <a:gd name="adj2" fmla="val 4095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Each marker indicate a case (or group of cases) for the selected Health Condition on map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FC622A74-3837-4054-8C64-A7F01E9AE8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99" y="3223535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061944FE-35F3-4B24-A5FD-DC742F91D058}"/>
              </a:ext>
            </a:extLst>
          </p:cNvPr>
          <p:cNvSpPr/>
          <p:nvPr/>
        </p:nvSpPr>
        <p:spPr>
          <a:xfrm>
            <a:off x="5155923" y="2500131"/>
            <a:ext cx="1872208" cy="504056"/>
          </a:xfrm>
          <a:prstGeom prst="wedgeEllipseCallout">
            <a:avLst>
              <a:gd name="adj1" fmla="val -53728"/>
              <a:gd name="adj2" fmla="val 9928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Click on this marker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6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C86E-50FD-4E2E-94EE-2B71B1192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4FD8B-9356-4029-B99F-FAFF8253F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DBF8D-DAF0-4CB8-85BF-FB5B4C2E4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72755B8F-CA0D-4170-A102-225500B1E50D}"/>
              </a:ext>
            </a:extLst>
          </p:cNvPr>
          <p:cNvSpPr/>
          <p:nvPr/>
        </p:nvSpPr>
        <p:spPr>
          <a:xfrm>
            <a:off x="6372200" y="1779662"/>
            <a:ext cx="2627784" cy="3096344"/>
          </a:xfrm>
          <a:prstGeom prst="wedgeEllipseCallout">
            <a:avLst>
              <a:gd name="adj1" fmla="val -76777"/>
              <a:gd name="adj2" fmla="val -49004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You will be able to see the details of the case; you may click on “View Patient History” (which will generate a pdf which can be downloaded/printed) and click on “View Nearby Facilities” to see the nearby health facilities on map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7466DB0C-E610-4BAE-B621-677AC3A84A72}"/>
              </a:ext>
            </a:extLst>
          </p:cNvPr>
          <p:cNvSpPr/>
          <p:nvPr/>
        </p:nvSpPr>
        <p:spPr>
          <a:xfrm>
            <a:off x="2469768" y="3605833"/>
            <a:ext cx="1872208" cy="504056"/>
          </a:xfrm>
          <a:prstGeom prst="wedgeEllipseCallout">
            <a:avLst>
              <a:gd name="adj1" fmla="val -78148"/>
              <a:gd name="adj2" fmla="val 116161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Select “Show </a:t>
            </a:r>
            <a:r>
              <a:rPr lang="en-US" sz="1400" dirty="0" err="1">
                <a:solidFill>
                  <a:schemeClr val="tx1"/>
                </a:solidFill>
              </a:rPr>
              <a:t>Heatmap</a:t>
            </a:r>
            <a:r>
              <a:rPr lang="en-US" sz="1400" dirty="0">
                <a:solidFill>
                  <a:schemeClr val="tx1"/>
                </a:solidFill>
              </a:rPr>
              <a:t>”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787659D0-3B38-48F9-A0B2-7EA10DB64D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4201" flipH="1" flipV="1">
            <a:off x="1604771" y="4138928"/>
            <a:ext cx="391939" cy="39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CD51BC6F-09F1-440F-8A56-DC85D8DB10B7}"/>
              </a:ext>
            </a:extLst>
          </p:cNvPr>
          <p:cNvSpPr/>
          <p:nvPr/>
        </p:nvSpPr>
        <p:spPr>
          <a:xfrm>
            <a:off x="2555776" y="4514284"/>
            <a:ext cx="1872208" cy="504056"/>
          </a:xfrm>
          <a:prstGeom prst="wedgeEllipseCallout">
            <a:avLst>
              <a:gd name="adj1" fmla="val -119038"/>
              <a:gd name="adj2" fmla="val 2967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Then Click on “Search”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C7DDFA67-FC19-467C-9A9D-B7692594C0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07653" y="4621699"/>
            <a:ext cx="391939" cy="39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8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C9D9D-F96A-43C3-B801-3AF95DA2A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C704-3546-4CCF-BD0C-47305C705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04D8F-81E6-4A9F-953A-7358B3A4E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1D382568-A60F-4B23-BB1F-EEE0D3341285}"/>
              </a:ext>
            </a:extLst>
          </p:cNvPr>
          <p:cNvSpPr/>
          <p:nvPr/>
        </p:nvSpPr>
        <p:spPr>
          <a:xfrm>
            <a:off x="6516216" y="2571750"/>
            <a:ext cx="2064196" cy="1944216"/>
          </a:xfrm>
          <a:prstGeom prst="wedgeEllipseCallout">
            <a:avLst>
              <a:gd name="adj1" fmla="val -157711"/>
              <a:gd name="adj2" fmla="val -1297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Heatmap</a:t>
            </a:r>
            <a:r>
              <a:rPr lang="en-US" sz="1400" dirty="0">
                <a:solidFill>
                  <a:schemeClr val="tx1"/>
                </a:solidFill>
              </a:rPr>
              <a:t> will help us to locate the areas where the maximum number of cases are concentrated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3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9723-2B03-4D48-823A-CF0ACBD06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1E275-C28B-4D2A-84AB-7B387B302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1CC7D-B4FC-464D-8CD3-F366A5934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FEEFE66F-D196-4755-9ABB-FBE4E18D783E}"/>
              </a:ext>
            </a:extLst>
          </p:cNvPr>
          <p:cNvSpPr/>
          <p:nvPr/>
        </p:nvSpPr>
        <p:spPr>
          <a:xfrm>
            <a:off x="793420" y="1201175"/>
            <a:ext cx="1872208" cy="504056"/>
          </a:xfrm>
          <a:prstGeom prst="wedgeEllipseCallout">
            <a:avLst>
              <a:gd name="adj1" fmla="val -69796"/>
              <a:gd name="adj2" fmla="val -85478"/>
            </a:avLst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Click on this </a:t>
            </a:r>
            <a:r>
              <a:rPr lang="en-US" sz="1400" b="1" dirty="0">
                <a:solidFill>
                  <a:srgbClr val="FF0000"/>
                </a:solidFill>
              </a:rPr>
              <a:t>Search Tool</a:t>
            </a:r>
          </a:p>
        </p:txBody>
      </p:sp>
      <p:pic>
        <p:nvPicPr>
          <p:cNvPr id="6" name="Picture 5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B254678D-5147-4108-803D-08C43450A0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5" y="985151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7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294503" y="1229141"/>
            <a:ext cx="3012318" cy="1342609"/>
          </a:xfrm>
          <a:prstGeom prst="wedgeEllipseCallout">
            <a:avLst>
              <a:gd name="adj1" fmla="val -148369"/>
              <a:gd name="adj2" fmla="val 45293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You can get the location of the health facilities on Map; you can select specific type of Health Facility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5850" y="1817692"/>
            <a:ext cx="1573901" cy="826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622095" y="4329418"/>
            <a:ext cx="1872208" cy="504056"/>
          </a:xfrm>
          <a:prstGeom prst="wedgeEllipseCallout">
            <a:avLst>
              <a:gd name="adj1" fmla="val -79232"/>
              <a:gd name="adj2" fmla="val -93724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Then Click on “Search”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0" y="4011910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1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80321-7683-4B36-93AA-D9862F2CE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B2E38-D9B2-4AFC-8E7D-C9E724DAA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FAB22-93B7-4A95-8361-5681339A8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372CA9CC-2540-43B5-A030-899B921E58A9}"/>
              </a:ext>
            </a:extLst>
          </p:cNvPr>
          <p:cNvSpPr/>
          <p:nvPr/>
        </p:nvSpPr>
        <p:spPr>
          <a:xfrm>
            <a:off x="5294503" y="1216084"/>
            <a:ext cx="3012318" cy="1342609"/>
          </a:xfrm>
          <a:prstGeom prst="wedgeEllipseCallout">
            <a:avLst>
              <a:gd name="adj1" fmla="val -130721"/>
              <a:gd name="adj2" fmla="val 19159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You can get the location of the health facilities on Map; you can select one or more Health Facility type/s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F1EB6-0E70-41BB-920E-1E85FC7CBB6A}"/>
              </a:ext>
            </a:extLst>
          </p:cNvPr>
          <p:cNvSpPr/>
          <p:nvPr/>
        </p:nvSpPr>
        <p:spPr>
          <a:xfrm>
            <a:off x="745688" y="1189042"/>
            <a:ext cx="2170128" cy="11666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60DE098-B1A6-44C6-95CA-84332D75CC4B}"/>
              </a:ext>
            </a:extLst>
          </p:cNvPr>
          <p:cNvSpPr/>
          <p:nvPr/>
        </p:nvSpPr>
        <p:spPr>
          <a:xfrm>
            <a:off x="2483768" y="4594623"/>
            <a:ext cx="1872208" cy="504056"/>
          </a:xfrm>
          <a:prstGeom prst="wedgeEllipseCallout">
            <a:avLst>
              <a:gd name="adj1" fmla="val -104220"/>
              <a:gd name="adj2" fmla="val -1778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Then Click on “Search”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BCC5E096-4CAF-43A6-A222-F5ED6E62A6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71" y="4703204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4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E6A0A-DCCE-4990-81B5-1FA746EE8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C555A-A5C2-41B6-A74A-EA56A93F8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F4A9F-4C07-409B-B999-82A2A1BF8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7E02C582-1C1B-4DAA-80EA-51820B4CE93F}"/>
              </a:ext>
            </a:extLst>
          </p:cNvPr>
          <p:cNvSpPr/>
          <p:nvPr/>
        </p:nvSpPr>
        <p:spPr>
          <a:xfrm>
            <a:off x="7308404" y="2931928"/>
            <a:ext cx="2064196" cy="1440160"/>
          </a:xfrm>
          <a:prstGeom prst="wedgeEllipseCallout">
            <a:avLst>
              <a:gd name="adj1" fmla="val -81992"/>
              <a:gd name="adj2" fmla="val -20794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Each spot indicates one Health Facility (here it’s a PHC)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D:\IHIP Coordinator\Study Material IHIP\Gujarat State Training IHIP 3-4 Apr 2019\b0b6dd8e-clickgif_01v01v01v01v000000.gif">
            <a:extLst>
              <a:ext uri="{FF2B5EF4-FFF2-40B4-BE49-F238E27FC236}">
                <a16:creationId xmlns:a16="http://schemas.microsoft.com/office/drawing/2014/main" id="{0569AB97-C73B-4F0A-8F11-F44715A717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16983"/>
            <a:ext cx="470049" cy="4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6661935E-E070-4107-B30E-C3DD7F4511B2}"/>
              </a:ext>
            </a:extLst>
          </p:cNvPr>
          <p:cNvSpPr/>
          <p:nvPr/>
        </p:nvSpPr>
        <p:spPr>
          <a:xfrm>
            <a:off x="5796136" y="2427872"/>
            <a:ext cx="1872208" cy="504056"/>
          </a:xfrm>
          <a:prstGeom prst="wedgeEllipseCallout">
            <a:avLst>
              <a:gd name="adj1" fmla="val -79852"/>
              <a:gd name="adj2" fmla="val 152021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Click on this spot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2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3333-2CC0-421E-9189-43AE2431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2B4E7-90BB-4934-8A75-B5E13A727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E9235-0862-4240-ACB5-3792F796A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05A1CFAA-AD3A-46A2-8A9D-1860DB9AAEC4}"/>
              </a:ext>
            </a:extLst>
          </p:cNvPr>
          <p:cNvSpPr/>
          <p:nvPr/>
        </p:nvSpPr>
        <p:spPr>
          <a:xfrm>
            <a:off x="6492280" y="1349215"/>
            <a:ext cx="2880320" cy="3096344"/>
          </a:xfrm>
          <a:prstGeom prst="wedgeEllipseCallout">
            <a:avLst>
              <a:gd name="adj1" fmla="val -78395"/>
              <a:gd name="adj2" fmla="val -23593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You will be able to see the details of the selected Health Facility; you may deep down in the health facility details by clicking on various hyperlinks like Essential Medicines List, Emergency Medicines List, Supplies, Health Workforce Details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3" y="-13024"/>
            <a:ext cx="9197444" cy="517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051720" y="267494"/>
            <a:ext cx="3888432" cy="668610"/>
          </a:xfrm>
          <a:prstGeom prst="wedgeEllipseCallout">
            <a:avLst>
              <a:gd name="adj1" fmla="val -21616"/>
              <a:gd name="adj2" fmla="val 13247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Let’s click on “Forms” and then 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</a:rPr>
              <a:t>click on “Laboratory Cases Form” </a:t>
            </a:r>
          </a:p>
        </p:txBody>
      </p:sp>
      <p:pic>
        <p:nvPicPr>
          <p:cNvPr id="6" name="Picture 5" descr="D:\IHIP Coordinator\Study Material IHIP\Gujarat State Training IHIP 3-4 Apr 2019\b0b6dd8e-clickgif_01v01v01v01v000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9622"/>
            <a:ext cx="686073" cy="68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5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56632" y="2110085"/>
            <a:ext cx="3630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0565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266314"/>
            <a:ext cx="799288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This is how the web page looks after clicking on “Forms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2060"/>
                </a:solidFill>
              </a:rPr>
              <a:t> Laboratory Cases form”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2771800" y="1707654"/>
            <a:ext cx="5616624" cy="792088"/>
          </a:xfrm>
          <a:prstGeom prst="wedgeEllipseCallout">
            <a:avLst>
              <a:gd name="adj1" fmla="val -80261"/>
              <a:gd name="adj2" fmla="val 53766"/>
            </a:avLst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Line List of the cases forwarded from the P form user of the linked health facility </a:t>
            </a:r>
          </a:p>
        </p:txBody>
      </p:sp>
    </p:spTree>
    <p:extLst>
      <p:ext uri="{BB962C8B-B14F-4D97-AF65-F5344CB8AC3E}">
        <p14:creationId xmlns:p14="http://schemas.microsoft.com/office/powerpoint/2010/main" val="319519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2071</Words>
  <Application>Microsoft Office PowerPoint</Application>
  <PresentationFormat>On-screen Show (16:9)</PresentationFormat>
  <Paragraphs>133</Paragraphs>
  <Slides>80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Arial</vt:lpstr>
      <vt:lpstr>Calibri</vt:lpstr>
      <vt:lpstr>Office Theme</vt:lpstr>
      <vt:lpstr>L form entry and other functions of  L form user account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JARIWALA, Devang</dc:creator>
  <cp:lastModifiedBy>JARIWALA, Devang</cp:lastModifiedBy>
  <cp:revision>108</cp:revision>
  <dcterms:created xsi:type="dcterms:W3CDTF">2019-03-03T08:27:59Z</dcterms:created>
  <dcterms:modified xsi:type="dcterms:W3CDTF">2021-02-18T11:58:53Z</dcterms:modified>
</cp:coreProperties>
</file>