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7" r:id="rId2"/>
    <p:sldId id="258" r:id="rId3"/>
    <p:sldId id="259" r:id="rId4"/>
    <p:sldId id="260" r:id="rId5"/>
    <p:sldId id="261" r:id="rId6"/>
    <p:sldId id="263" r:id="rId7"/>
    <p:sldId id="265" r:id="rId8"/>
    <p:sldId id="266" r:id="rId9"/>
    <p:sldId id="295" r:id="rId10"/>
    <p:sldId id="297" r:id="rId11"/>
    <p:sldId id="296" r:id="rId12"/>
    <p:sldId id="298" r:id="rId13"/>
    <p:sldId id="275" r:id="rId14"/>
    <p:sldId id="299" r:id="rId15"/>
    <p:sldId id="276" r:id="rId16"/>
    <p:sldId id="300" r:id="rId17"/>
    <p:sldId id="277" r:id="rId18"/>
    <p:sldId id="294" r:id="rId19"/>
    <p:sldId id="301" r:id="rId20"/>
    <p:sldId id="278" r:id="rId21"/>
    <p:sldId id="280" r:id="rId22"/>
    <p:sldId id="282" r:id="rId23"/>
    <p:sldId id="283" r:id="rId24"/>
    <p:sldId id="284" r:id="rId25"/>
    <p:sldId id="281" r:id="rId26"/>
    <p:sldId id="285" r:id="rId27"/>
    <p:sldId id="302" r:id="rId28"/>
    <p:sldId id="286" r:id="rId29"/>
    <p:sldId id="287" r:id="rId30"/>
    <p:sldId id="303" r:id="rId31"/>
    <p:sldId id="288" r:id="rId32"/>
    <p:sldId id="289" r:id="rId33"/>
    <p:sldId id="292" r:id="rId34"/>
    <p:sldId id="290" r:id="rId35"/>
    <p:sldId id="293" r:id="rId36"/>
    <p:sldId id="304" r:id="rId37"/>
    <p:sldId id="305" r:id="rId38"/>
    <p:sldId id="306" r:id="rId39"/>
    <p:sldId id="307" r:id="rId40"/>
    <p:sldId id="308" r:id="rId41"/>
    <p:sldId id="309" r:id="rId42"/>
    <p:sldId id="311" r:id="rId43"/>
    <p:sldId id="312" r:id="rId44"/>
    <p:sldId id="313" r:id="rId45"/>
    <p:sldId id="314" r:id="rId46"/>
    <p:sldId id="315" r:id="rId47"/>
    <p:sldId id="317" r:id="rId48"/>
    <p:sldId id="316" r:id="rId49"/>
    <p:sldId id="319" r:id="rId50"/>
    <p:sldId id="320" r:id="rId51"/>
    <p:sldId id="321" r:id="rId52"/>
    <p:sldId id="310" r:id="rId53"/>
    <p:sldId id="323" r:id="rId54"/>
    <p:sldId id="324" r:id="rId55"/>
    <p:sldId id="328" r:id="rId56"/>
    <p:sldId id="325" r:id="rId57"/>
    <p:sldId id="322" r:id="rId5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372"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RIWALA, Devang" userId="7ac89b7e-b4af-4f6c-b21a-f7948d80f06e" providerId="ADAL" clId="{D0FC6E46-C383-4AA3-AFE2-683ED2551FE9}"/>
    <pc:docChg chg="modSld">
      <pc:chgData name="JARIWALA, Devang" userId="7ac89b7e-b4af-4f6c-b21a-f7948d80f06e" providerId="ADAL" clId="{D0FC6E46-C383-4AA3-AFE2-683ED2551FE9}" dt="2019-10-31T13:02:32.623" v="0"/>
      <pc:docMkLst>
        <pc:docMk/>
      </pc:docMkLst>
      <pc:sldChg chg="modSp">
        <pc:chgData name="JARIWALA, Devang" userId="7ac89b7e-b4af-4f6c-b21a-f7948d80f06e" providerId="ADAL" clId="{D0FC6E46-C383-4AA3-AFE2-683ED2551FE9}" dt="2019-10-31T13:02:32.623" v="0"/>
        <pc:sldMkLst>
          <pc:docMk/>
          <pc:sldMk cId="2188117472" sldId="263"/>
        </pc:sldMkLst>
        <pc:spChg chg="mod">
          <ac:chgData name="JARIWALA, Devang" userId="7ac89b7e-b4af-4f6c-b21a-f7948d80f06e" providerId="ADAL" clId="{D0FC6E46-C383-4AA3-AFE2-683ED2551FE9}" dt="2019-10-31T13:02:32.623" v="0"/>
          <ac:spMkLst>
            <pc:docMk/>
            <pc:sldMk cId="2188117472" sldId="263"/>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78FE-B270-44DB-A12A-4B75689E8F72}" type="datetimeFigureOut">
              <a:rPr lang="en-US" smtClean="0"/>
              <a:t>2/19/2021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E972CE-711A-40EF-9F4C-90637C4A681F}" type="slidenum">
              <a:rPr lang="en-US" smtClean="0"/>
              <a:t>‹#›</a:t>
            </a:fld>
            <a:endParaRPr lang="en-US"/>
          </a:p>
        </p:txBody>
      </p:sp>
    </p:spTree>
    <p:extLst>
      <p:ext uri="{BB962C8B-B14F-4D97-AF65-F5344CB8AC3E}">
        <p14:creationId xmlns:p14="http://schemas.microsoft.com/office/powerpoint/2010/main" val="2722364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972CE-711A-40EF-9F4C-90637C4A681F}" type="slidenum">
              <a:rPr lang="en-US" smtClean="0"/>
              <a:t>14</a:t>
            </a:fld>
            <a:endParaRPr lang="en-US"/>
          </a:p>
        </p:txBody>
      </p:sp>
    </p:spTree>
    <p:extLst>
      <p:ext uri="{BB962C8B-B14F-4D97-AF65-F5344CB8AC3E}">
        <p14:creationId xmlns:p14="http://schemas.microsoft.com/office/powerpoint/2010/main" val="2856542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F5BDA7B-20BC-4B66-A7A4-3934DFA106EF}"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17427-5287-4676-AA70-CA0B0D9D0B9A}" type="slidenum">
              <a:rPr lang="en-US" smtClean="0"/>
              <a:t>‹#›</a:t>
            </a:fld>
            <a:endParaRPr lang="en-US"/>
          </a:p>
        </p:txBody>
      </p:sp>
    </p:spTree>
    <p:extLst>
      <p:ext uri="{BB962C8B-B14F-4D97-AF65-F5344CB8AC3E}">
        <p14:creationId xmlns:p14="http://schemas.microsoft.com/office/powerpoint/2010/main" val="3662667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5BDA7B-20BC-4B66-A7A4-3934DFA106EF}"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17427-5287-4676-AA70-CA0B0D9D0B9A}" type="slidenum">
              <a:rPr lang="en-US" smtClean="0"/>
              <a:t>‹#›</a:t>
            </a:fld>
            <a:endParaRPr lang="en-US"/>
          </a:p>
        </p:txBody>
      </p:sp>
    </p:spTree>
    <p:extLst>
      <p:ext uri="{BB962C8B-B14F-4D97-AF65-F5344CB8AC3E}">
        <p14:creationId xmlns:p14="http://schemas.microsoft.com/office/powerpoint/2010/main" val="2886245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5BDA7B-20BC-4B66-A7A4-3934DFA106EF}"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17427-5287-4676-AA70-CA0B0D9D0B9A}" type="slidenum">
              <a:rPr lang="en-US" smtClean="0"/>
              <a:t>‹#›</a:t>
            </a:fld>
            <a:endParaRPr lang="en-US"/>
          </a:p>
        </p:txBody>
      </p:sp>
    </p:spTree>
    <p:extLst>
      <p:ext uri="{BB962C8B-B14F-4D97-AF65-F5344CB8AC3E}">
        <p14:creationId xmlns:p14="http://schemas.microsoft.com/office/powerpoint/2010/main" val="2011568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5BDA7B-20BC-4B66-A7A4-3934DFA106EF}"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17427-5287-4676-AA70-CA0B0D9D0B9A}" type="slidenum">
              <a:rPr lang="en-US" smtClean="0"/>
              <a:t>‹#›</a:t>
            </a:fld>
            <a:endParaRPr lang="en-US"/>
          </a:p>
        </p:txBody>
      </p:sp>
    </p:spTree>
    <p:extLst>
      <p:ext uri="{BB962C8B-B14F-4D97-AF65-F5344CB8AC3E}">
        <p14:creationId xmlns:p14="http://schemas.microsoft.com/office/powerpoint/2010/main" val="711914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5BDA7B-20BC-4B66-A7A4-3934DFA106EF}"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17427-5287-4676-AA70-CA0B0D9D0B9A}" type="slidenum">
              <a:rPr lang="en-US" smtClean="0"/>
              <a:t>‹#›</a:t>
            </a:fld>
            <a:endParaRPr lang="en-US"/>
          </a:p>
        </p:txBody>
      </p:sp>
    </p:spTree>
    <p:extLst>
      <p:ext uri="{BB962C8B-B14F-4D97-AF65-F5344CB8AC3E}">
        <p14:creationId xmlns:p14="http://schemas.microsoft.com/office/powerpoint/2010/main" val="1981828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5BDA7B-20BC-4B66-A7A4-3934DFA106EF}"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17427-5287-4676-AA70-CA0B0D9D0B9A}" type="slidenum">
              <a:rPr lang="en-US" smtClean="0"/>
              <a:t>‹#›</a:t>
            </a:fld>
            <a:endParaRPr lang="en-US"/>
          </a:p>
        </p:txBody>
      </p:sp>
    </p:spTree>
    <p:extLst>
      <p:ext uri="{BB962C8B-B14F-4D97-AF65-F5344CB8AC3E}">
        <p14:creationId xmlns:p14="http://schemas.microsoft.com/office/powerpoint/2010/main" val="1498478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5BDA7B-20BC-4B66-A7A4-3934DFA106EF}" type="datetimeFigureOut">
              <a:rPr lang="en-US" smtClean="0"/>
              <a:t>2/19/2021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117427-5287-4676-AA70-CA0B0D9D0B9A}" type="slidenum">
              <a:rPr lang="en-US" smtClean="0"/>
              <a:t>‹#›</a:t>
            </a:fld>
            <a:endParaRPr lang="en-US"/>
          </a:p>
        </p:txBody>
      </p:sp>
    </p:spTree>
    <p:extLst>
      <p:ext uri="{BB962C8B-B14F-4D97-AF65-F5344CB8AC3E}">
        <p14:creationId xmlns:p14="http://schemas.microsoft.com/office/powerpoint/2010/main" val="2900355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5BDA7B-20BC-4B66-A7A4-3934DFA106EF}" type="datetimeFigureOut">
              <a:rPr lang="en-US" smtClean="0"/>
              <a:t>2/19/2021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117427-5287-4676-AA70-CA0B0D9D0B9A}" type="slidenum">
              <a:rPr lang="en-US" smtClean="0"/>
              <a:t>‹#›</a:t>
            </a:fld>
            <a:endParaRPr lang="en-US"/>
          </a:p>
        </p:txBody>
      </p:sp>
    </p:spTree>
    <p:extLst>
      <p:ext uri="{BB962C8B-B14F-4D97-AF65-F5344CB8AC3E}">
        <p14:creationId xmlns:p14="http://schemas.microsoft.com/office/powerpoint/2010/main" val="3206333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5BDA7B-20BC-4B66-A7A4-3934DFA106EF}" type="datetimeFigureOut">
              <a:rPr lang="en-US" smtClean="0"/>
              <a:t>2/19/2021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117427-5287-4676-AA70-CA0B0D9D0B9A}" type="slidenum">
              <a:rPr lang="en-US" smtClean="0"/>
              <a:t>‹#›</a:t>
            </a:fld>
            <a:endParaRPr lang="en-US"/>
          </a:p>
        </p:txBody>
      </p:sp>
    </p:spTree>
    <p:extLst>
      <p:ext uri="{BB962C8B-B14F-4D97-AF65-F5344CB8AC3E}">
        <p14:creationId xmlns:p14="http://schemas.microsoft.com/office/powerpoint/2010/main" val="1777550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5BDA7B-20BC-4B66-A7A4-3934DFA106EF}"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17427-5287-4676-AA70-CA0B0D9D0B9A}" type="slidenum">
              <a:rPr lang="en-US" smtClean="0"/>
              <a:t>‹#›</a:t>
            </a:fld>
            <a:endParaRPr lang="en-US"/>
          </a:p>
        </p:txBody>
      </p:sp>
    </p:spTree>
    <p:extLst>
      <p:ext uri="{BB962C8B-B14F-4D97-AF65-F5344CB8AC3E}">
        <p14:creationId xmlns:p14="http://schemas.microsoft.com/office/powerpoint/2010/main" val="3479990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5BDA7B-20BC-4B66-A7A4-3934DFA106EF}"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17427-5287-4676-AA70-CA0B0D9D0B9A}" type="slidenum">
              <a:rPr lang="en-US" smtClean="0"/>
              <a:t>‹#›</a:t>
            </a:fld>
            <a:endParaRPr lang="en-US"/>
          </a:p>
        </p:txBody>
      </p:sp>
    </p:spTree>
    <p:extLst>
      <p:ext uri="{BB962C8B-B14F-4D97-AF65-F5344CB8AC3E}">
        <p14:creationId xmlns:p14="http://schemas.microsoft.com/office/powerpoint/2010/main" val="4134489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F5BDA7B-20BC-4B66-A7A4-3934DFA106EF}" type="datetimeFigureOut">
              <a:rPr lang="en-US" smtClean="0"/>
              <a:t>2/19/2021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117427-5287-4676-AA70-CA0B0D9D0B9A}" type="slidenum">
              <a:rPr lang="en-US" smtClean="0"/>
              <a:t>‹#›</a:t>
            </a:fld>
            <a:endParaRPr lang="en-US"/>
          </a:p>
        </p:txBody>
      </p:sp>
    </p:spTree>
    <p:extLst>
      <p:ext uri="{BB962C8B-B14F-4D97-AF65-F5344CB8AC3E}">
        <p14:creationId xmlns:p14="http://schemas.microsoft.com/office/powerpoint/2010/main" val="1973410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ihip.indigoind.com/idsp/#!/login" TargetMode="External"/><Relationship Id="rId2" Type="http://schemas.openxmlformats.org/officeDocument/2006/relationships/hyperlink" Target="https://ihiptraining.in/idsp/#!/login" TargetMode="External"/><Relationship Id="rId1" Type="http://schemas.openxmlformats.org/officeDocument/2006/relationships/slideLayout" Target="../slideLayouts/slideLayout2.xml"/><Relationship Id="rId4" Type="http://schemas.openxmlformats.org/officeDocument/2006/relationships/hyperlink" Target="http://ihiptraining.in/idsp/#!/login"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Administration Menu of </a:t>
            </a:r>
            <a:br>
              <a:rPr lang="en-US" dirty="0"/>
            </a:br>
            <a:r>
              <a:rPr lang="en-US" dirty="0"/>
              <a:t>IDSP module of IHIP</a:t>
            </a:r>
          </a:p>
        </p:txBody>
      </p:sp>
      <p:sp>
        <p:nvSpPr>
          <p:cNvPr id="3" name="Subtitle 2"/>
          <p:cNvSpPr>
            <a:spLocks noGrp="1"/>
          </p:cNvSpPr>
          <p:nvPr>
            <p:ph type="subTitle" idx="1"/>
          </p:nvPr>
        </p:nvSpPr>
        <p:spPr/>
        <p:txBody>
          <a:bodyPr/>
          <a:lstStyle/>
          <a:p>
            <a:r>
              <a:rPr lang="en-US" dirty="0"/>
              <a:t>Presentation no. 3</a:t>
            </a:r>
          </a:p>
        </p:txBody>
      </p:sp>
    </p:spTree>
    <p:extLst>
      <p:ext uri="{BB962C8B-B14F-4D97-AF65-F5344CB8AC3E}">
        <p14:creationId xmlns:p14="http://schemas.microsoft.com/office/powerpoint/2010/main" val="4260868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37A88-35F2-4B81-A076-777E5A5ACEF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F73FAC6-9A33-4052-B8B5-A61CCABD034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1BF1D2A-91C0-48B9-917E-368A5BF02D60}"/>
              </a:ext>
            </a:extLst>
          </p:cNvPr>
          <p:cNvPicPr>
            <a:picLocks noChangeAspect="1"/>
          </p:cNvPicPr>
          <p:nvPr/>
        </p:nvPicPr>
        <p:blipFill>
          <a:blip r:embed="rId2"/>
          <a:stretch>
            <a:fillRect/>
          </a:stretch>
        </p:blipFill>
        <p:spPr>
          <a:xfrm>
            <a:off x="0" y="1255"/>
            <a:ext cx="9144000" cy="5140990"/>
          </a:xfrm>
          <a:prstGeom prst="rect">
            <a:avLst/>
          </a:prstGeom>
        </p:spPr>
      </p:pic>
      <p:sp>
        <p:nvSpPr>
          <p:cNvPr id="5" name="Oval Callout 4">
            <a:extLst>
              <a:ext uri="{FF2B5EF4-FFF2-40B4-BE49-F238E27FC236}">
                <a16:creationId xmlns:a16="http://schemas.microsoft.com/office/drawing/2014/main" id="{71DCCB80-5D3D-461F-B609-6367686FA2DF}"/>
              </a:ext>
            </a:extLst>
          </p:cNvPr>
          <p:cNvSpPr/>
          <p:nvPr/>
        </p:nvSpPr>
        <p:spPr>
          <a:xfrm>
            <a:off x="179512" y="134111"/>
            <a:ext cx="5616624" cy="1296144"/>
          </a:xfrm>
          <a:prstGeom prst="wedgeEllipseCallout">
            <a:avLst>
              <a:gd name="adj1" fmla="val 39391"/>
              <a:gd name="adj2" fmla="val 104480"/>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We have already discussed about </a:t>
            </a:r>
          </a:p>
          <a:p>
            <a:pPr algn="ctr"/>
            <a:r>
              <a:rPr lang="en-US" sz="1400" dirty="0">
                <a:solidFill>
                  <a:schemeClr val="tx1"/>
                </a:solidFill>
              </a:rPr>
              <a:t>“Manage Health Facilities” and </a:t>
            </a:r>
          </a:p>
          <a:p>
            <a:pPr algn="ctr"/>
            <a:r>
              <a:rPr lang="en-US" sz="1400" dirty="0">
                <a:solidFill>
                  <a:schemeClr val="tx1"/>
                </a:solidFill>
              </a:rPr>
              <a:t>“List of Health Facility Update Request” </a:t>
            </a:r>
          </a:p>
          <a:p>
            <a:pPr algn="ctr"/>
            <a:r>
              <a:rPr lang="en-US" sz="1400" dirty="0">
                <a:solidFill>
                  <a:schemeClr val="tx1"/>
                </a:solidFill>
              </a:rPr>
              <a:t>in previous presentations</a:t>
            </a:r>
          </a:p>
        </p:txBody>
      </p:sp>
      <p:sp>
        <p:nvSpPr>
          <p:cNvPr id="6" name="Rectangle 5">
            <a:extLst>
              <a:ext uri="{FF2B5EF4-FFF2-40B4-BE49-F238E27FC236}">
                <a16:creationId xmlns:a16="http://schemas.microsoft.com/office/drawing/2014/main" id="{D0C108AA-F22A-457B-AC53-5F43CBFD9F1A}"/>
              </a:ext>
            </a:extLst>
          </p:cNvPr>
          <p:cNvSpPr/>
          <p:nvPr/>
        </p:nvSpPr>
        <p:spPr>
          <a:xfrm>
            <a:off x="5220072" y="2078327"/>
            <a:ext cx="2448272" cy="216024"/>
          </a:xfrm>
          <a:prstGeom prst="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AE6A2DB-D613-4E69-BC5F-95FA22C15A0C}"/>
              </a:ext>
            </a:extLst>
          </p:cNvPr>
          <p:cNvSpPr/>
          <p:nvPr/>
        </p:nvSpPr>
        <p:spPr>
          <a:xfrm>
            <a:off x="5206216" y="2756843"/>
            <a:ext cx="2448272" cy="216024"/>
          </a:xfrm>
          <a:prstGeom prst="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221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10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10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37A88-35F2-4B81-A076-777E5A5ACEF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F73FAC6-9A33-4052-B8B5-A61CCABD034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1BF1D2A-91C0-48B9-917E-368A5BF02D60}"/>
              </a:ext>
            </a:extLst>
          </p:cNvPr>
          <p:cNvPicPr>
            <a:picLocks noChangeAspect="1"/>
          </p:cNvPicPr>
          <p:nvPr/>
        </p:nvPicPr>
        <p:blipFill>
          <a:blip r:embed="rId2"/>
          <a:stretch>
            <a:fillRect/>
          </a:stretch>
        </p:blipFill>
        <p:spPr>
          <a:xfrm>
            <a:off x="0" y="1255"/>
            <a:ext cx="9144000" cy="5140990"/>
          </a:xfrm>
          <a:prstGeom prst="rect">
            <a:avLst/>
          </a:prstGeom>
        </p:spPr>
      </p:pic>
      <p:sp>
        <p:nvSpPr>
          <p:cNvPr id="5" name="Oval Callout 4">
            <a:extLst>
              <a:ext uri="{FF2B5EF4-FFF2-40B4-BE49-F238E27FC236}">
                <a16:creationId xmlns:a16="http://schemas.microsoft.com/office/drawing/2014/main" id="{6ADF34C2-EDF5-4712-ADC2-3EEA3F555C8C}"/>
              </a:ext>
            </a:extLst>
          </p:cNvPr>
          <p:cNvSpPr/>
          <p:nvPr/>
        </p:nvSpPr>
        <p:spPr>
          <a:xfrm>
            <a:off x="179512" y="627534"/>
            <a:ext cx="5616624" cy="792088"/>
          </a:xfrm>
          <a:prstGeom prst="wedgeEllipseCallout">
            <a:avLst>
              <a:gd name="adj1" fmla="val 28846"/>
              <a:gd name="adj2" fmla="val 143835"/>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 this presentation,</a:t>
            </a:r>
          </a:p>
          <a:p>
            <a:pPr algn="ctr"/>
            <a:r>
              <a:rPr lang="en-US" sz="1400" dirty="0">
                <a:solidFill>
                  <a:schemeClr val="tx1"/>
                </a:solidFill>
              </a:rPr>
              <a:t>We’ll discuss about these 7 reports one by one</a:t>
            </a:r>
          </a:p>
        </p:txBody>
      </p:sp>
      <p:sp>
        <p:nvSpPr>
          <p:cNvPr id="6" name="Rectangle 5">
            <a:extLst>
              <a:ext uri="{FF2B5EF4-FFF2-40B4-BE49-F238E27FC236}">
                <a16:creationId xmlns:a16="http://schemas.microsoft.com/office/drawing/2014/main" id="{ADFC8D7E-00DA-4A07-A547-4D007171A7D2}"/>
              </a:ext>
            </a:extLst>
          </p:cNvPr>
          <p:cNvSpPr/>
          <p:nvPr/>
        </p:nvSpPr>
        <p:spPr>
          <a:xfrm>
            <a:off x="5226287" y="1440306"/>
            <a:ext cx="2448272" cy="627387"/>
          </a:xfrm>
          <a:prstGeom prst="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8140D22-13BD-45DD-A505-871271F27C95}"/>
              </a:ext>
            </a:extLst>
          </p:cNvPr>
          <p:cNvSpPr/>
          <p:nvPr/>
        </p:nvSpPr>
        <p:spPr>
          <a:xfrm>
            <a:off x="5206216" y="2334944"/>
            <a:ext cx="2448272" cy="391213"/>
          </a:xfrm>
          <a:prstGeom prst="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167D099-9B9E-44CD-AAEA-DCFE8FECE4F0}"/>
              </a:ext>
            </a:extLst>
          </p:cNvPr>
          <p:cNvSpPr/>
          <p:nvPr/>
        </p:nvSpPr>
        <p:spPr>
          <a:xfrm>
            <a:off x="5223533" y="2983016"/>
            <a:ext cx="2448272" cy="452830"/>
          </a:xfrm>
          <a:prstGeom prst="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Brace 8">
            <a:extLst>
              <a:ext uri="{FF2B5EF4-FFF2-40B4-BE49-F238E27FC236}">
                <a16:creationId xmlns:a16="http://schemas.microsoft.com/office/drawing/2014/main" id="{4E8A613E-CF88-4444-B17F-6BAA9C13934A}"/>
              </a:ext>
            </a:extLst>
          </p:cNvPr>
          <p:cNvSpPr/>
          <p:nvPr/>
        </p:nvSpPr>
        <p:spPr>
          <a:xfrm>
            <a:off x="4716016" y="1275606"/>
            <a:ext cx="490200" cy="2232248"/>
          </a:xfrm>
          <a:prstGeom prst="leftBrace">
            <a:avLst/>
          </a:prstGeom>
          <a:ln w="444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9469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10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0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10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0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ACB0-0AAF-4753-A91F-6BAC41E5CA2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F982674-70EC-4C23-8551-99DBA68DDE2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341C919-CF2C-40C8-9726-3F4C86ADF390}"/>
              </a:ext>
            </a:extLst>
          </p:cNvPr>
          <p:cNvPicPr>
            <a:picLocks noChangeAspect="1"/>
          </p:cNvPicPr>
          <p:nvPr/>
        </p:nvPicPr>
        <p:blipFill>
          <a:blip r:embed="rId2"/>
          <a:stretch>
            <a:fillRect/>
          </a:stretch>
        </p:blipFill>
        <p:spPr>
          <a:xfrm>
            <a:off x="0" y="1255"/>
            <a:ext cx="9144000" cy="5140990"/>
          </a:xfrm>
          <a:prstGeom prst="rect">
            <a:avLst/>
          </a:prstGeom>
        </p:spPr>
      </p:pic>
      <p:sp>
        <p:nvSpPr>
          <p:cNvPr id="6" name="Oval Callout 4">
            <a:extLst>
              <a:ext uri="{FF2B5EF4-FFF2-40B4-BE49-F238E27FC236}">
                <a16:creationId xmlns:a16="http://schemas.microsoft.com/office/drawing/2014/main" id="{7CCA37AE-98AE-48AA-AF4D-9144819E6F9B}"/>
              </a:ext>
            </a:extLst>
          </p:cNvPr>
          <p:cNvSpPr/>
          <p:nvPr/>
        </p:nvSpPr>
        <p:spPr>
          <a:xfrm>
            <a:off x="1979712" y="433687"/>
            <a:ext cx="3240360" cy="522137"/>
          </a:xfrm>
          <a:prstGeom prst="wedgeEllipseCallout">
            <a:avLst>
              <a:gd name="adj1" fmla="val 53365"/>
              <a:gd name="adj2" fmla="val 167672"/>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Let’s first click on </a:t>
            </a:r>
          </a:p>
          <a:p>
            <a:pPr algn="ctr"/>
            <a:r>
              <a:rPr lang="en-US" sz="1400" dirty="0">
                <a:solidFill>
                  <a:schemeClr val="tx1"/>
                </a:solidFill>
              </a:rPr>
              <a:t>“Staff Summary”</a:t>
            </a:r>
          </a:p>
        </p:txBody>
      </p:sp>
      <p:pic>
        <p:nvPicPr>
          <p:cNvPr id="7" name="Picture 6" descr="D:\IHIP Coordinator\Study Material IHIP\Gujarat State Training IHIP 3-4 Apr 2019\b0b6dd8e-clickgif_01v01v01v01v000000.gif">
            <a:extLst>
              <a:ext uri="{FF2B5EF4-FFF2-40B4-BE49-F238E27FC236}">
                <a16:creationId xmlns:a16="http://schemas.microsoft.com/office/drawing/2014/main" id="{F16D0456-5C54-4B1A-A50A-4FBABD23E2F5}"/>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1491630"/>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38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10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HIP Coordinator\Study Material IHIP\Gujarat State Training IHIP 3-4 Apr 2019\screenshot for admin ppt\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6612" y="0"/>
            <a:ext cx="4110776" cy="51435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Oval Callout 8"/>
          <p:cNvSpPr/>
          <p:nvPr/>
        </p:nvSpPr>
        <p:spPr>
          <a:xfrm>
            <a:off x="0" y="304591"/>
            <a:ext cx="2195736" cy="1345975"/>
          </a:xfrm>
          <a:prstGeom prst="wedgeEllipseCallout">
            <a:avLst>
              <a:gd name="adj1" fmla="val 66142"/>
              <a:gd name="adj2" fmla="val -2168"/>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This is how </a:t>
            </a:r>
          </a:p>
          <a:p>
            <a:pPr algn="ctr"/>
            <a:r>
              <a:rPr lang="en-US" sz="1400" dirty="0">
                <a:solidFill>
                  <a:schemeClr val="tx1"/>
                </a:solidFill>
              </a:rPr>
              <a:t>“Staff Summary” report would look like</a:t>
            </a:r>
          </a:p>
        </p:txBody>
      </p:sp>
      <p:sp>
        <p:nvSpPr>
          <p:cNvPr id="10" name="Oval Callout 9"/>
          <p:cNvSpPr/>
          <p:nvPr/>
        </p:nvSpPr>
        <p:spPr>
          <a:xfrm>
            <a:off x="6732240" y="438337"/>
            <a:ext cx="2195736" cy="1944216"/>
          </a:xfrm>
          <a:prstGeom prst="wedgeEllipseCallout">
            <a:avLst>
              <a:gd name="adj1" fmla="val -60400"/>
              <a:gd name="adj2" fmla="val -29533"/>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State admin would be able to see the  State total of Sanctioned Count vs Working Count (Health staff type wise)</a:t>
            </a:r>
          </a:p>
        </p:txBody>
      </p:sp>
      <p:sp>
        <p:nvSpPr>
          <p:cNvPr id="11" name="Oval Callout 10"/>
          <p:cNvSpPr/>
          <p:nvPr/>
        </p:nvSpPr>
        <p:spPr>
          <a:xfrm>
            <a:off x="6588224" y="2571750"/>
            <a:ext cx="2808312" cy="2061405"/>
          </a:xfrm>
          <a:prstGeom prst="wedgeEllipseCallout">
            <a:avLst>
              <a:gd name="adj1" fmla="val -39823"/>
              <a:gd name="adj2" fmla="val -31193"/>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Similarly, district admin would be able to see the District total of Sanctioned Count vs Working Count (Health staff type wise) through the district admin user account</a:t>
            </a:r>
          </a:p>
        </p:txBody>
      </p:sp>
      <p:sp>
        <p:nvSpPr>
          <p:cNvPr id="12" name="TextBox 11"/>
          <p:cNvSpPr txBox="1"/>
          <p:nvPr/>
        </p:nvSpPr>
        <p:spPr>
          <a:xfrm>
            <a:off x="32274" y="1706582"/>
            <a:ext cx="2447269" cy="3416320"/>
          </a:xfrm>
          <a:prstGeom prst="rect">
            <a:avLst/>
          </a:prstGeom>
          <a:noFill/>
          <a:ln>
            <a:solidFill>
              <a:schemeClr val="accent1"/>
            </a:solidFill>
          </a:ln>
          <a:effectLst>
            <a:glow rad="63500">
              <a:schemeClr val="accent3">
                <a:satMod val="175000"/>
                <a:alpha val="40000"/>
              </a:schemeClr>
            </a:glow>
          </a:effectLst>
        </p:spPr>
        <p:txBody>
          <a:bodyPr wrap="square" rtlCol="0">
            <a:spAutoFit/>
          </a:bodyPr>
          <a:lstStyle/>
          <a:p>
            <a:r>
              <a:rPr lang="en-US" dirty="0">
                <a:solidFill>
                  <a:srgbClr val="002060"/>
                </a:solidFill>
              </a:rPr>
              <a:t>Note: This total would be available only for the Health Facility Users who entered the Health Workforce data through “Actions </a:t>
            </a:r>
            <a:r>
              <a:rPr lang="en-US" dirty="0">
                <a:solidFill>
                  <a:srgbClr val="002060"/>
                </a:solidFill>
                <a:sym typeface="Wingdings" panose="05000000000000000000" pitchFamily="2" charset="2"/>
              </a:rPr>
              <a:t> Health Workforce details” [these data can also be entered for different health facilities by district/state admin users]</a:t>
            </a:r>
            <a:endParaRPr lang="en-US" dirty="0">
              <a:solidFill>
                <a:srgbClr val="002060"/>
              </a:solidFill>
            </a:endParaRPr>
          </a:p>
        </p:txBody>
      </p:sp>
    </p:spTree>
    <p:extLst>
      <p:ext uri="{BB962C8B-B14F-4D97-AF65-F5344CB8AC3E}">
        <p14:creationId xmlns:p14="http://schemas.microsoft.com/office/powerpoint/2010/main" val="107781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6" fill="hold" grpId="0" nodeType="afterEffect">
                                  <p:stCondLst>
                                    <p:cond delay="100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par>
                          <p:cTn id="19" fill="hold">
                            <p:stCondLst>
                              <p:cond delay="4500"/>
                            </p:stCondLst>
                            <p:childTnLst>
                              <p:par>
                                <p:cTn id="20" presetID="10" presetClass="entr" presetSubtype="0" fill="hold" grpId="0" nodeType="afterEffect">
                                  <p:stCondLst>
                                    <p:cond delay="5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B8A38-0056-404D-8939-24FAABB903A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7DB1D41-EB1D-4601-9FAA-39AEAC88DAF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A4A3428-9D4D-4F85-8EEE-7E7646D9B728}"/>
              </a:ext>
            </a:extLst>
          </p:cNvPr>
          <p:cNvPicPr>
            <a:picLocks noChangeAspect="1"/>
          </p:cNvPicPr>
          <p:nvPr/>
        </p:nvPicPr>
        <p:blipFill>
          <a:blip r:embed="rId3"/>
          <a:stretch>
            <a:fillRect/>
          </a:stretch>
        </p:blipFill>
        <p:spPr>
          <a:xfrm>
            <a:off x="0" y="1255"/>
            <a:ext cx="9144000" cy="5140990"/>
          </a:xfrm>
          <a:prstGeom prst="rect">
            <a:avLst/>
          </a:prstGeom>
        </p:spPr>
      </p:pic>
      <p:sp>
        <p:nvSpPr>
          <p:cNvPr id="5" name="Oval Callout 4">
            <a:extLst>
              <a:ext uri="{FF2B5EF4-FFF2-40B4-BE49-F238E27FC236}">
                <a16:creationId xmlns:a16="http://schemas.microsoft.com/office/drawing/2014/main" id="{FC4E359B-5A6C-4456-89D6-5E22CC0A9843}"/>
              </a:ext>
            </a:extLst>
          </p:cNvPr>
          <p:cNvSpPr/>
          <p:nvPr/>
        </p:nvSpPr>
        <p:spPr>
          <a:xfrm>
            <a:off x="2085727" y="633752"/>
            <a:ext cx="3240360" cy="522137"/>
          </a:xfrm>
          <a:prstGeom prst="wedgeEllipseCallout">
            <a:avLst>
              <a:gd name="adj1" fmla="val 53365"/>
              <a:gd name="adj2" fmla="val 167672"/>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Now click on </a:t>
            </a:r>
          </a:p>
          <a:p>
            <a:pPr algn="ctr"/>
            <a:r>
              <a:rPr lang="en-US" sz="1400" dirty="0">
                <a:solidFill>
                  <a:schemeClr val="tx1"/>
                </a:solidFill>
              </a:rPr>
              <a:t>“Equipment Summary”</a:t>
            </a:r>
          </a:p>
        </p:txBody>
      </p:sp>
      <p:pic>
        <p:nvPicPr>
          <p:cNvPr id="6" name="Picture 5" descr="D:\IHIP Coordinator\Study Material IHIP\Gujarat State Training IHIP 3-4 Apr 2019\b0b6dd8e-clickgif_01v01v01v01v000000.gif">
            <a:extLst>
              <a:ext uri="{FF2B5EF4-FFF2-40B4-BE49-F238E27FC236}">
                <a16:creationId xmlns:a16="http://schemas.microsoft.com/office/drawing/2014/main" id="{9B1B935A-F1D8-42E3-B314-473BC8021B6D}"/>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2955" y="1669653"/>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62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10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IHIP Coordinator\Study Material IHIP\Gujarat State Training IHIP 3-4 Apr 2019\screenshot for admin ppt\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18" y="0"/>
            <a:ext cx="4544257" cy="51435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Oval Callout 8"/>
          <p:cNvSpPr/>
          <p:nvPr/>
        </p:nvSpPr>
        <p:spPr>
          <a:xfrm>
            <a:off x="0" y="304591"/>
            <a:ext cx="2195736" cy="1345975"/>
          </a:xfrm>
          <a:prstGeom prst="wedgeEllipseCallout">
            <a:avLst>
              <a:gd name="adj1" fmla="val 66142"/>
              <a:gd name="adj2" fmla="val -2168"/>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This is how </a:t>
            </a:r>
          </a:p>
          <a:p>
            <a:pPr algn="ctr"/>
            <a:r>
              <a:rPr lang="en-US" sz="1400" dirty="0">
                <a:solidFill>
                  <a:schemeClr val="tx1"/>
                </a:solidFill>
              </a:rPr>
              <a:t>“Equipment Summary” report would look like</a:t>
            </a:r>
          </a:p>
        </p:txBody>
      </p:sp>
      <p:sp>
        <p:nvSpPr>
          <p:cNvPr id="10" name="Oval Callout 9"/>
          <p:cNvSpPr/>
          <p:nvPr/>
        </p:nvSpPr>
        <p:spPr>
          <a:xfrm>
            <a:off x="6732240" y="438337"/>
            <a:ext cx="2195736" cy="1944216"/>
          </a:xfrm>
          <a:prstGeom prst="wedgeEllipseCallout">
            <a:avLst>
              <a:gd name="adj1" fmla="val -60400"/>
              <a:gd name="adj2" fmla="val -29533"/>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State admin would be able to see the  State total of Sanctioned Count vs Available Count (Equipment type wise)</a:t>
            </a:r>
          </a:p>
        </p:txBody>
      </p:sp>
      <p:sp>
        <p:nvSpPr>
          <p:cNvPr id="11" name="Oval Callout 10"/>
          <p:cNvSpPr/>
          <p:nvPr/>
        </p:nvSpPr>
        <p:spPr>
          <a:xfrm>
            <a:off x="6588224" y="2571750"/>
            <a:ext cx="2808312" cy="2061405"/>
          </a:xfrm>
          <a:prstGeom prst="wedgeEllipseCallout">
            <a:avLst>
              <a:gd name="adj1" fmla="val -39823"/>
              <a:gd name="adj2" fmla="val -31193"/>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Similarly, district admin would be able to see the District total of Sanctioned Count vs Available Count (Equipment type wise) through the district admin user account</a:t>
            </a:r>
          </a:p>
        </p:txBody>
      </p:sp>
      <p:sp>
        <p:nvSpPr>
          <p:cNvPr id="12" name="TextBox 11"/>
          <p:cNvSpPr txBox="1"/>
          <p:nvPr/>
        </p:nvSpPr>
        <p:spPr>
          <a:xfrm>
            <a:off x="32274" y="1706582"/>
            <a:ext cx="2447269" cy="3139321"/>
          </a:xfrm>
          <a:prstGeom prst="rect">
            <a:avLst/>
          </a:prstGeom>
          <a:noFill/>
          <a:ln>
            <a:solidFill>
              <a:schemeClr val="accent1"/>
            </a:solidFill>
          </a:ln>
          <a:effectLst>
            <a:glow rad="63500">
              <a:schemeClr val="accent3">
                <a:satMod val="175000"/>
                <a:alpha val="40000"/>
              </a:schemeClr>
            </a:glow>
          </a:effectLst>
        </p:spPr>
        <p:txBody>
          <a:bodyPr wrap="square" rtlCol="0">
            <a:spAutoFit/>
          </a:bodyPr>
          <a:lstStyle/>
          <a:p>
            <a:r>
              <a:rPr lang="en-US" dirty="0">
                <a:solidFill>
                  <a:srgbClr val="002060"/>
                </a:solidFill>
              </a:rPr>
              <a:t>Note: This total would be available only for the Health Facility Users who entered the Equipment data through “Actions </a:t>
            </a:r>
            <a:r>
              <a:rPr lang="en-US" dirty="0">
                <a:solidFill>
                  <a:srgbClr val="002060"/>
                </a:solidFill>
                <a:sym typeface="Wingdings" panose="05000000000000000000" pitchFamily="2" charset="2"/>
              </a:rPr>
              <a:t> Supplies” [these data can also be entered for different health facilities by district/state admin users]</a:t>
            </a:r>
            <a:endParaRPr lang="en-US" dirty="0">
              <a:solidFill>
                <a:srgbClr val="002060"/>
              </a:solidFill>
            </a:endParaRPr>
          </a:p>
        </p:txBody>
      </p:sp>
    </p:spTree>
    <p:extLst>
      <p:ext uri="{BB962C8B-B14F-4D97-AF65-F5344CB8AC3E}">
        <p14:creationId xmlns:p14="http://schemas.microsoft.com/office/powerpoint/2010/main" val="400368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6" fill="hold" grpId="0" nodeType="afterEffect">
                                  <p:stCondLst>
                                    <p:cond delay="100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par>
                          <p:cTn id="19" fill="hold">
                            <p:stCondLst>
                              <p:cond delay="4500"/>
                            </p:stCondLst>
                            <p:childTnLst>
                              <p:par>
                                <p:cTn id="20" presetID="10" presetClass="entr" presetSubtype="0" fill="hold" grpId="0" nodeType="afterEffect">
                                  <p:stCondLst>
                                    <p:cond delay="5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B04CE-F1AB-41A2-B483-E3F6E5355BC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E5A8028-213F-40EC-AADA-E23DEA7F14A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7A9D038-A371-4537-9843-9A5DF7F49E76}"/>
              </a:ext>
            </a:extLst>
          </p:cNvPr>
          <p:cNvPicPr>
            <a:picLocks noChangeAspect="1"/>
          </p:cNvPicPr>
          <p:nvPr/>
        </p:nvPicPr>
        <p:blipFill>
          <a:blip r:embed="rId2"/>
          <a:stretch>
            <a:fillRect/>
          </a:stretch>
        </p:blipFill>
        <p:spPr>
          <a:xfrm>
            <a:off x="0" y="1255"/>
            <a:ext cx="9144000" cy="5140990"/>
          </a:xfrm>
          <a:prstGeom prst="rect">
            <a:avLst/>
          </a:prstGeom>
        </p:spPr>
      </p:pic>
      <p:sp>
        <p:nvSpPr>
          <p:cNvPr id="5" name="Oval Callout 4">
            <a:extLst>
              <a:ext uri="{FF2B5EF4-FFF2-40B4-BE49-F238E27FC236}">
                <a16:creationId xmlns:a16="http://schemas.microsoft.com/office/drawing/2014/main" id="{D8501F70-71F1-4FAE-A865-1988EA6D8444}"/>
              </a:ext>
            </a:extLst>
          </p:cNvPr>
          <p:cNvSpPr/>
          <p:nvPr/>
        </p:nvSpPr>
        <p:spPr>
          <a:xfrm>
            <a:off x="2144425" y="555527"/>
            <a:ext cx="3240360" cy="816386"/>
          </a:xfrm>
          <a:prstGeom prst="wedgeEllipseCallout">
            <a:avLst>
              <a:gd name="adj1" fmla="val 49196"/>
              <a:gd name="adj2" fmla="val 123124"/>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Now click on </a:t>
            </a:r>
          </a:p>
          <a:p>
            <a:pPr algn="ctr"/>
            <a:r>
              <a:rPr lang="en-US" sz="1400" dirty="0">
                <a:solidFill>
                  <a:schemeClr val="tx1"/>
                </a:solidFill>
              </a:rPr>
              <a:t>“Essential Medical Supplies Summary”</a:t>
            </a:r>
          </a:p>
        </p:txBody>
      </p:sp>
      <p:pic>
        <p:nvPicPr>
          <p:cNvPr id="6" name="Picture 5" descr="D:\IHIP Coordinator\Study Material IHIP\Gujarat State Training IHIP 3-4 Apr 2019\b0b6dd8e-clickgif_01v01v01v01v000000.gif">
            <a:extLst>
              <a:ext uri="{FF2B5EF4-FFF2-40B4-BE49-F238E27FC236}">
                <a16:creationId xmlns:a16="http://schemas.microsoft.com/office/drawing/2014/main" id="{3DC9A744-C465-4F42-AF7D-AFD2D04B638E}"/>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1885677"/>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51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10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IHIP Coordinator\Study Material IHIP\Gujarat State Training IHIP 3-4 Apr 2019\screenshot for admin ppt\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9" y="1120309"/>
            <a:ext cx="5184576" cy="26795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5230" y="3897127"/>
            <a:ext cx="6339926" cy="1200329"/>
          </a:xfrm>
          <a:prstGeom prst="rect">
            <a:avLst/>
          </a:prstGeom>
          <a:noFill/>
          <a:ln>
            <a:solidFill>
              <a:schemeClr val="accent1"/>
            </a:solidFill>
          </a:ln>
          <a:effectLst>
            <a:glow rad="63500">
              <a:schemeClr val="accent3">
                <a:satMod val="175000"/>
                <a:alpha val="40000"/>
              </a:schemeClr>
            </a:glow>
          </a:effectLst>
        </p:spPr>
        <p:txBody>
          <a:bodyPr wrap="square" rtlCol="0">
            <a:spAutoFit/>
          </a:bodyPr>
          <a:lstStyle/>
          <a:p>
            <a:r>
              <a:rPr lang="en-US" dirty="0">
                <a:solidFill>
                  <a:srgbClr val="002060"/>
                </a:solidFill>
              </a:rPr>
              <a:t>Note: This total would be available only for the Health Facility Users who entered the Essential Medical Supplies data through “Actions </a:t>
            </a:r>
            <a:r>
              <a:rPr lang="en-US" dirty="0">
                <a:solidFill>
                  <a:srgbClr val="002060"/>
                </a:solidFill>
                <a:sym typeface="Wingdings" panose="05000000000000000000" pitchFamily="2" charset="2"/>
              </a:rPr>
              <a:t> Essential Medicines List” [these data can also be entered for different health facilities by district/state admin users]</a:t>
            </a:r>
            <a:endParaRPr lang="en-US" dirty="0">
              <a:solidFill>
                <a:srgbClr val="002060"/>
              </a:solidFill>
            </a:endParaRPr>
          </a:p>
        </p:txBody>
      </p:sp>
      <p:sp>
        <p:nvSpPr>
          <p:cNvPr id="9" name="Oval Callout 8"/>
          <p:cNvSpPr/>
          <p:nvPr/>
        </p:nvSpPr>
        <p:spPr>
          <a:xfrm>
            <a:off x="5809473" y="6755"/>
            <a:ext cx="3351601" cy="1131590"/>
          </a:xfrm>
          <a:prstGeom prst="wedgeEllipseCallout">
            <a:avLst>
              <a:gd name="adj1" fmla="val -33117"/>
              <a:gd name="adj2" fmla="val 146561"/>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State admin would be able to see the  State total of Essential Medical Supplies (Major category wise)</a:t>
            </a:r>
          </a:p>
        </p:txBody>
      </p:sp>
      <p:sp>
        <p:nvSpPr>
          <p:cNvPr id="10" name="Oval Callout 9"/>
          <p:cNvSpPr/>
          <p:nvPr/>
        </p:nvSpPr>
        <p:spPr>
          <a:xfrm>
            <a:off x="6732240" y="3101145"/>
            <a:ext cx="2808312" cy="2061405"/>
          </a:xfrm>
          <a:prstGeom prst="wedgeEllipseCallout">
            <a:avLst>
              <a:gd name="adj1" fmla="val -39823"/>
              <a:gd name="adj2" fmla="val -31193"/>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Similarly, district admin would be able to see the  district total of Essential Medical Supplies (Major category wise)</a:t>
            </a:r>
          </a:p>
          <a:p>
            <a:pPr algn="ctr"/>
            <a:r>
              <a:rPr lang="en-US" sz="1400" dirty="0">
                <a:solidFill>
                  <a:schemeClr val="tx1"/>
                </a:solidFill>
              </a:rPr>
              <a:t> through the district admin user account</a:t>
            </a:r>
          </a:p>
        </p:txBody>
      </p:sp>
      <p:sp>
        <p:nvSpPr>
          <p:cNvPr id="11" name="Oval Callout 10"/>
          <p:cNvSpPr/>
          <p:nvPr/>
        </p:nvSpPr>
        <p:spPr>
          <a:xfrm>
            <a:off x="-31685" y="24893"/>
            <a:ext cx="2083405" cy="1095416"/>
          </a:xfrm>
          <a:prstGeom prst="wedgeEllipseCallout">
            <a:avLst>
              <a:gd name="adj1" fmla="val 43632"/>
              <a:gd name="adj2" fmla="val 73523"/>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This is how </a:t>
            </a:r>
          </a:p>
          <a:p>
            <a:pPr algn="ctr"/>
            <a:r>
              <a:rPr lang="en-US" sz="1400" dirty="0">
                <a:solidFill>
                  <a:schemeClr val="tx1"/>
                </a:solidFill>
              </a:rPr>
              <a:t>“Essential Medical Supplies Summary” report would look like</a:t>
            </a:r>
          </a:p>
        </p:txBody>
      </p:sp>
    </p:spTree>
    <p:extLst>
      <p:ext uri="{BB962C8B-B14F-4D97-AF65-F5344CB8AC3E}">
        <p14:creationId xmlns:p14="http://schemas.microsoft.com/office/powerpoint/2010/main" val="375663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6" fill="hold" grpId="0" nodeType="after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3500"/>
                            </p:stCondLst>
                            <p:childTnLst>
                              <p:par>
                                <p:cTn id="20" presetID="10"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In above 3 reports (Staff Summary, Equipment Summary and Essential Medicines Supply Summary), the state user has “District” filter to get the data specific to a particular district</a:t>
            </a:r>
          </a:p>
          <a:p>
            <a:r>
              <a:rPr lang="en-US" dirty="0"/>
              <a:t>Similarly, district user has “Sub District” filter to get the data specific to a particular Sub-district</a:t>
            </a:r>
          </a:p>
        </p:txBody>
      </p:sp>
    </p:spTree>
    <p:extLst>
      <p:ext uri="{BB962C8B-B14F-4D97-AF65-F5344CB8AC3E}">
        <p14:creationId xmlns:p14="http://schemas.microsoft.com/office/powerpoint/2010/main" val="675191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1DD85-9E94-466B-A875-8ED674C3E36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B0AE00B-C920-4E47-9AB5-AFF9961AC95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A24FA31-74A5-4C94-B706-E31154F3C0A8}"/>
              </a:ext>
            </a:extLst>
          </p:cNvPr>
          <p:cNvPicPr>
            <a:picLocks noChangeAspect="1"/>
          </p:cNvPicPr>
          <p:nvPr/>
        </p:nvPicPr>
        <p:blipFill>
          <a:blip r:embed="rId2"/>
          <a:stretch>
            <a:fillRect/>
          </a:stretch>
        </p:blipFill>
        <p:spPr>
          <a:xfrm>
            <a:off x="0" y="1255"/>
            <a:ext cx="9144000" cy="5140990"/>
          </a:xfrm>
          <a:prstGeom prst="rect">
            <a:avLst/>
          </a:prstGeom>
        </p:spPr>
      </p:pic>
      <p:sp>
        <p:nvSpPr>
          <p:cNvPr id="5" name="Oval Callout 4">
            <a:extLst>
              <a:ext uri="{FF2B5EF4-FFF2-40B4-BE49-F238E27FC236}">
                <a16:creationId xmlns:a16="http://schemas.microsoft.com/office/drawing/2014/main" id="{A3396E97-FB33-4375-9ED9-CC635C800765}"/>
              </a:ext>
            </a:extLst>
          </p:cNvPr>
          <p:cNvSpPr/>
          <p:nvPr/>
        </p:nvSpPr>
        <p:spPr>
          <a:xfrm>
            <a:off x="1979712" y="1275606"/>
            <a:ext cx="3240360" cy="522137"/>
          </a:xfrm>
          <a:prstGeom prst="wedgeEllipseCallout">
            <a:avLst>
              <a:gd name="adj1" fmla="val 53365"/>
              <a:gd name="adj2" fmla="val 167672"/>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Now click on </a:t>
            </a:r>
          </a:p>
          <a:p>
            <a:pPr algn="ctr"/>
            <a:r>
              <a:rPr lang="en-US" sz="1400" dirty="0">
                <a:solidFill>
                  <a:schemeClr val="tx1"/>
                </a:solidFill>
              </a:rPr>
              <a:t>“Login History”</a:t>
            </a:r>
          </a:p>
        </p:txBody>
      </p:sp>
      <p:pic>
        <p:nvPicPr>
          <p:cNvPr id="6" name="Picture 5" descr="D:\IHIP Coordinator\Study Material IHIP\Gujarat State Training IHIP 3-4 Apr 2019\b0b6dd8e-clickgif_01v01v01v01v000000.gif">
            <a:extLst>
              <a:ext uri="{FF2B5EF4-FFF2-40B4-BE49-F238E27FC236}">
                <a16:creationId xmlns:a16="http://schemas.microsoft.com/office/drawing/2014/main" id="{A54AD77F-15CD-4388-84DF-DBF0D6E0F334}"/>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5563" y="2314162"/>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06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10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Administration menu is divided in 3 presentations</a:t>
            </a:r>
          </a:p>
        </p:txBody>
      </p:sp>
      <p:sp>
        <p:nvSpPr>
          <p:cNvPr id="3" name="Content Placeholder 2"/>
          <p:cNvSpPr>
            <a:spLocks noGrp="1"/>
          </p:cNvSpPr>
          <p:nvPr>
            <p:ph idx="1"/>
          </p:nvPr>
        </p:nvSpPr>
        <p:spPr>
          <a:xfrm>
            <a:off x="0" y="1200152"/>
            <a:ext cx="9144000" cy="3675855"/>
          </a:xfrm>
        </p:spPr>
        <p:txBody>
          <a:bodyPr>
            <a:normAutofit fontScale="70000" lnSpcReduction="20000"/>
          </a:bodyPr>
          <a:lstStyle/>
          <a:p>
            <a:r>
              <a:rPr lang="en-US" dirty="0"/>
              <a:t>Presentation 1 (“Manage Health facilities” part 1) will focus on </a:t>
            </a:r>
          </a:p>
          <a:p>
            <a:pPr lvl="1"/>
            <a:r>
              <a:rPr lang="en-US" dirty="0"/>
              <a:t>Request for New Health Facility</a:t>
            </a:r>
          </a:p>
          <a:p>
            <a:pPr lvl="1"/>
            <a:r>
              <a:rPr lang="en-US" dirty="0"/>
              <a:t>Request for New RRT User</a:t>
            </a:r>
          </a:p>
          <a:p>
            <a:pPr lvl="1"/>
            <a:r>
              <a:rPr lang="en-US" dirty="0"/>
              <a:t>Request for Update of Facility Details</a:t>
            </a:r>
          </a:p>
          <a:p>
            <a:pPr lvl="1"/>
            <a:r>
              <a:rPr lang="en-US" dirty="0"/>
              <a:t>Health Facility Delete Request</a:t>
            </a:r>
          </a:p>
          <a:p>
            <a:r>
              <a:rPr lang="en-US" dirty="0"/>
              <a:t>Presentation 2 (“Manage Health facilities” part 2) will focus on </a:t>
            </a:r>
          </a:p>
          <a:p>
            <a:pPr lvl="1"/>
            <a:r>
              <a:rPr lang="en-US" dirty="0"/>
              <a:t>How to use “Actions” button to update  / edit various details in relation with Health Facility</a:t>
            </a:r>
          </a:p>
          <a:p>
            <a:r>
              <a:rPr lang="en-US" dirty="0"/>
              <a:t>Presentation 3 (various reports under Administration menu) will focus on</a:t>
            </a:r>
          </a:p>
          <a:p>
            <a:pPr lvl="1"/>
            <a:r>
              <a:rPr lang="en-US" dirty="0"/>
              <a:t>Staff Summary, Equipment Summary, Essential Medical Supplies Summary, Log in History, Usage Summary, Profile Update Status , Subcenter Village Mapping</a:t>
            </a:r>
          </a:p>
        </p:txBody>
      </p:sp>
    </p:spTree>
    <p:extLst>
      <p:ext uri="{BB962C8B-B14F-4D97-AF65-F5344CB8AC3E}">
        <p14:creationId xmlns:p14="http://schemas.microsoft.com/office/powerpoint/2010/main" val="323573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endParaRPr lang="en-US" dirty="0"/>
          </a:p>
        </p:txBody>
      </p:sp>
      <p:pic>
        <p:nvPicPr>
          <p:cNvPr id="11268" name="Picture 4" descr="D:\IHIP Coordinator\Study Material IHIP\Gujarat State Training IHIP 3-4 Apr 2019\screenshot for admin ppt\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04062"/>
            <a:ext cx="8928992" cy="321273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Oval Callout 7"/>
          <p:cNvSpPr/>
          <p:nvPr/>
        </p:nvSpPr>
        <p:spPr>
          <a:xfrm>
            <a:off x="2771800" y="-68625"/>
            <a:ext cx="2515453" cy="1250714"/>
          </a:xfrm>
          <a:prstGeom prst="wedgeEllipseCallout">
            <a:avLst>
              <a:gd name="adj1" fmla="val -11308"/>
              <a:gd name="adj2" fmla="val 204789"/>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The page gives 3 filters to drill down up to District / </a:t>
            </a:r>
          </a:p>
          <a:p>
            <a:pPr algn="ctr"/>
            <a:r>
              <a:rPr lang="en-US" sz="1400" dirty="0">
                <a:solidFill>
                  <a:schemeClr val="tx1"/>
                </a:solidFill>
              </a:rPr>
              <a:t>Sub District / </a:t>
            </a:r>
          </a:p>
          <a:p>
            <a:pPr algn="ctr"/>
            <a:r>
              <a:rPr lang="en-US" sz="1400" dirty="0">
                <a:solidFill>
                  <a:schemeClr val="tx1"/>
                </a:solidFill>
              </a:rPr>
              <a:t>Facility level</a:t>
            </a:r>
          </a:p>
        </p:txBody>
      </p:sp>
      <p:sp>
        <p:nvSpPr>
          <p:cNvPr id="9" name="Oval Callout 8"/>
          <p:cNvSpPr/>
          <p:nvPr/>
        </p:nvSpPr>
        <p:spPr>
          <a:xfrm>
            <a:off x="5439653" y="-51307"/>
            <a:ext cx="2515453" cy="1250714"/>
          </a:xfrm>
          <a:prstGeom prst="wedgeEllipseCallout">
            <a:avLst>
              <a:gd name="adj1" fmla="val -51377"/>
              <a:gd name="adj2" fmla="val 198973"/>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Similarly, district user would have 2 filters to drill down up to </a:t>
            </a:r>
          </a:p>
          <a:p>
            <a:pPr algn="ctr"/>
            <a:r>
              <a:rPr lang="en-US" sz="1400" dirty="0">
                <a:solidFill>
                  <a:schemeClr val="tx1"/>
                </a:solidFill>
              </a:rPr>
              <a:t>Sub District / </a:t>
            </a:r>
          </a:p>
          <a:p>
            <a:pPr algn="ctr"/>
            <a:r>
              <a:rPr lang="en-US" sz="1400" dirty="0">
                <a:solidFill>
                  <a:schemeClr val="tx1"/>
                </a:solidFill>
              </a:rPr>
              <a:t>Facility level</a:t>
            </a:r>
          </a:p>
        </p:txBody>
      </p:sp>
      <p:sp>
        <p:nvSpPr>
          <p:cNvPr id="10" name="Rectangle 9"/>
          <p:cNvSpPr/>
          <p:nvPr/>
        </p:nvSpPr>
        <p:spPr>
          <a:xfrm>
            <a:off x="1547664" y="3147814"/>
            <a:ext cx="5256584" cy="648072"/>
          </a:xfrm>
          <a:prstGeom prst="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Callout 10"/>
          <p:cNvSpPr/>
          <p:nvPr/>
        </p:nvSpPr>
        <p:spPr>
          <a:xfrm>
            <a:off x="5849113" y="3955728"/>
            <a:ext cx="3240360" cy="522137"/>
          </a:xfrm>
          <a:prstGeom prst="wedgeEllipseCallout">
            <a:avLst>
              <a:gd name="adj1" fmla="val -5318"/>
              <a:gd name="adj2" fmla="val -112929"/>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Now click on </a:t>
            </a:r>
          </a:p>
          <a:p>
            <a:pPr algn="ctr"/>
            <a:r>
              <a:rPr lang="en-US" sz="1400" dirty="0">
                <a:solidFill>
                  <a:schemeClr val="tx1"/>
                </a:solidFill>
              </a:rPr>
              <a:t>“Search” directly</a:t>
            </a:r>
          </a:p>
        </p:txBody>
      </p:sp>
      <p:pic>
        <p:nvPicPr>
          <p:cNvPr id="12" name="Picture 11" descr="D:\IHIP Coordinator\Study Material IHIP\Gujarat State Training IHIP 3-4 Apr 2019\b0b6dd8e-clickgif_01v01v01v01v00000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3442988"/>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89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3" fill="hold" grpId="0" nodeType="afterEffect">
                                  <p:stCondLst>
                                    <p:cond delay="100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4" fill="hold" grpId="0" nodeType="afterEffect">
                                  <p:stCondLst>
                                    <p:cond delay="100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100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3750"/>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7308304" y="-83693"/>
            <a:ext cx="2155413" cy="1250714"/>
          </a:xfrm>
          <a:prstGeom prst="wedgeEllipseCallout">
            <a:avLst>
              <a:gd name="adj1" fmla="val -88449"/>
              <a:gd name="adj2" fmla="val 60494"/>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The report will give the Login History of all the users of the whole state</a:t>
            </a:r>
          </a:p>
        </p:txBody>
      </p:sp>
    </p:spTree>
    <p:extLst>
      <p:ext uri="{BB962C8B-B14F-4D97-AF65-F5344CB8AC3E}">
        <p14:creationId xmlns:p14="http://schemas.microsoft.com/office/powerpoint/2010/main" val="249195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3750"/>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5580112" y="-29903"/>
            <a:ext cx="4032448" cy="948767"/>
          </a:xfrm>
          <a:prstGeom prst="wedgeEllipseCallout">
            <a:avLst>
              <a:gd name="adj1" fmla="val -79629"/>
              <a:gd name="adj2" fmla="val 85437"/>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The report gives the list all the Users from their latest log in Date and Time since the beginning of data entry</a:t>
            </a:r>
          </a:p>
        </p:txBody>
      </p:sp>
    </p:spTree>
    <p:extLst>
      <p:ext uri="{BB962C8B-B14F-4D97-AF65-F5344CB8AC3E}">
        <p14:creationId xmlns:p14="http://schemas.microsoft.com/office/powerpoint/2010/main" val="61984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3750"/>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043608" y="10635"/>
            <a:ext cx="7992888" cy="461665"/>
          </a:xfrm>
          <a:prstGeom prst="rect">
            <a:avLst/>
          </a:prstGeom>
          <a:solidFill>
            <a:schemeClr val="bg1"/>
          </a:solidFill>
          <a:ln>
            <a:solidFill>
              <a:schemeClr val="accent1"/>
            </a:solidFill>
          </a:ln>
          <a:effectLst>
            <a:glow rad="63500">
              <a:schemeClr val="accent3">
                <a:satMod val="175000"/>
                <a:alpha val="40000"/>
              </a:schemeClr>
            </a:glow>
          </a:effectLst>
        </p:spPr>
        <p:txBody>
          <a:bodyPr wrap="square" rtlCol="0">
            <a:spAutoFit/>
          </a:bodyPr>
          <a:lstStyle/>
          <a:p>
            <a:r>
              <a:rPr lang="en-US" sz="1200" dirty="0">
                <a:solidFill>
                  <a:srgbClr val="002060"/>
                </a:solidFill>
              </a:rPr>
              <a:t>The report contains the data fields like Health Facility Name, Type (&amp; district and sub district to which it belongs), User Name, IP of the device from which the user account was accessed; login Date and platform through which the IHIP was accessed</a:t>
            </a:r>
          </a:p>
        </p:txBody>
      </p:sp>
      <p:sp>
        <p:nvSpPr>
          <p:cNvPr id="7" name="Rectangle 6"/>
          <p:cNvSpPr/>
          <p:nvPr/>
        </p:nvSpPr>
        <p:spPr>
          <a:xfrm>
            <a:off x="323528" y="915566"/>
            <a:ext cx="8424936" cy="720080"/>
          </a:xfrm>
          <a:prstGeom prst="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819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 presetClass="entr" presetSubtype="4"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3750"/>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108520" y="2211710"/>
            <a:ext cx="3240360" cy="1461192"/>
          </a:xfrm>
          <a:prstGeom prst="wedgeEllipseCallout">
            <a:avLst>
              <a:gd name="adj1" fmla="val -17394"/>
              <a:gd name="adj2" fmla="val -188391"/>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By clicking on “Export”, one can download these data in .csv file; this file contains the same data but it also contains the </a:t>
            </a:r>
            <a:r>
              <a:rPr lang="en-US" sz="1400" u="sng" dirty="0">
                <a:solidFill>
                  <a:schemeClr val="tx1"/>
                </a:solidFill>
              </a:rPr>
              <a:t>time of login </a:t>
            </a:r>
            <a:r>
              <a:rPr lang="en-US" sz="1400" dirty="0">
                <a:solidFill>
                  <a:schemeClr val="tx1"/>
                </a:solidFill>
              </a:rPr>
              <a:t>along with date of login</a:t>
            </a:r>
          </a:p>
        </p:txBody>
      </p:sp>
    </p:spTree>
    <p:extLst>
      <p:ext uri="{BB962C8B-B14F-4D97-AF65-F5344CB8AC3E}">
        <p14:creationId xmlns:p14="http://schemas.microsoft.com/office/powerpoint/2010/main" val="427282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3021"/>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1763688" y="555526"/>
            <a:ext cx="4824536" cy="504056"/>
          </a:xfrm>
          <a:prstGeom prst="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Callout 10"/>
          <p:cNvSpPr/>
          <p:nvPr/>
        </p:nvSpPr>
        <p:spPr>
          <a:xfrm>
            <a:off x="5823542" y="-58425"/>
            <a:ext cx="4032448" cy="660282"/>
          </a:xfrm>
          <a:prstGeom prst="wedgeEllipseCallout">
            <a:avLst>
              <a:gd name="adj1" fmla="val -39345"/>
              <a:gd name="adj2" fmla="val 70972"/>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Let’s take an example of drilling down up to a health facility</a:t>
            </a:r>
          </a:p>
        </p:txBody>
      </p:sp>
    </p:spTree>
    <p:extLst>
      <p:ext uri="{BB962C8B-B14F-4D97-AF65-F5344CB8AC3E}">
        <p14:creationId xmlns:p14="http://schemas.microsoft.com/office/powerpoint/2010/main" val="134954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10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3021"/>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Callout 10"/>
          <p:cNvSpPr/>
          <p:nvPr/>
        </p:nvSpPr>
        <p:spPr>
          <a:xfrm>
            <a:off x="5508104" y="-58426"/>
            <a:ext cx="4347886" cy="829975"/>
          </a:xfrm>
          <a:prstGeom prst="wedgeEllipseCallout">
            <a:avLst>
              <a:gd name="adj1" fmla="val -31671"/>
              <a:gd name="adj2" fmla="val 138692"/>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One can see when and how many times on a particular date a particular facility logged in IHIP</a:t>
            </a:r>
          </a:p>
        </p:txBody>
      </p:sp>
    </p:spTree>
    <p:extLst>
      <p:ext uri="{BB962C8B-B14F-4D97-AF65-F5344CB8AC3E}">
        <p14:creationId xmlns:p14="http://schemas.microsoft.com/office/powerpoint/2010/main" val="307412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CDBFF-D021-4154-B7FA-DD539E07CCF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BA6C147-DD4D-4A77-8161-DBDE98FA14D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03B2351-F434-4E8E-B664-C239348A2840}"/>
              </a:ext>
            </a:extLst>
          </p:cNvPr>
          <p:cNvPicPr>
            <a:picLocks noChangeAspect="1"/>
          </p:cNvPicPr>
          <p:nvPr/>
        </p:nvPicPr>
        <p:blipFill>
          <a:blip r:embed="rId2"/>
          <a:stretch>
            <a:fillRect/>
          </a:stretch>
        </p:blipFill>
        <p:spPr>
          <a:xfrm>
            <a:off x="0" y="1255"/>
            <a:ext cx="9144000" cy="5140990"/>
          </a:xfrm>
          <a:prstGeom prst="rect">
            <a:avLst/>
          </a:prstGeom>
        </p:spPr>
      </p:pic>
      <p:sp>
        <p:nvSpPr>
          <p:cNvPr id="5" name="Oval Callout 4">
            <a:extLst>
              <a:ext uri="{FF2B5EF4-FFF2-40B4-BE49-F238E27FC236}">
                <a16:creationId xmlns:a16="http://schemas.microsoft.com/office/drawing/2014/main" id="{2CFD8D88-393C-44B4-A876-0F42D3D6DB54}"/>
              </a:ext>
            </a:extLst>
          </p:cNvPr>
          <p:cNvSpPr/>
          <p:nvPr/>
        </p:nvSpPr>
        <p:spPr>
          <a:xfrm>
            <a:off x="1979712" y="1495193"/>
            <a:ext cx="3240360" cy="522137"/>
          </a:xfrm>
          <a:prstGeom prst="wedgeEllipseCallout">
            <a:avLst>
              <a:gd name="adj1" fmla="val 53365"/>
              <a:gd name="adj2" fmla="val 167672"/>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Now click on </a:t>
            </a:r>
          </a:p>
          <a:p>
            <a:pPr algn="ctr"/>
            <a:r>
              <a:rPr lang="en-US" sz="1400" dirty="0">
                <a:solidFill>
                  <a:schemeClr val="tx1"/>
                </a:solidFill>
              </a:rPr>
              <a:t>“Usage Summary”</a:t>
            </a:r>
          </a:p>
        </p:txBody>
      </p:sp>
      <p:pic>
        <p:nvPicPr>
          <p:cNvPr id="6" name="Picture 5" descr="D:\IHIP Coordinator\Study Material IHIP\Gujarat State Training IHIP 3-4 Apr 2019\b0b6dd8e-clickgif_01v01v01v01v000000.gif">
            <a:extLst>
              <a:ext uri="{FF2B5EF4-FFF2-40B4-BE49-F238E27FC236}">
                <a16:creationId xmlns:a16="http://schemas.microsoft.com/office/drawing/2014/main" id="{655B846A-6391-41A4-9E5F-BF3D07CEC416}"/>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5563" y="2533749"/>
            <a:ext cx="470049" cy="47004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58AA67A-C746-469A-B7C5-C60DB15103F4}"/>
              </a:ext>
            </a:extLst>
          </p:cNvPr>
          <p:cNvSpPr txBox="1"/>
          <p:nvPr/>
        </p:nvSpPr>
        <p:spPr>
          <a:xfrm>
            <a:off x="5129300" y="4749041"/>
            <a:ext cx="4104456" cy="307777"/>
          </a:xfrm>
          <a:prstGeom prst="rect">
            <a:avLst/>
          </a:prstGeom>
          <a:solidFill>
            <a:schemeClr val="bg1"/>
          </a:solidFill>
          <a:ln>
            <a:solidFill>
              <a:schemeClr val="tx1"/>
            </a:solidFill>
          </a:ln>
        </p:spPr>
        <p:txBody>
          <a:bodyPr wrap="square" rtlCol="0">
            <a:spAutoFit/>
          </a:bodyPr>
          <a:lstStyle/>
          <a:p>
            <a:r>
              <a:rPr lang="en-US" sz="1400" dirty="0"/>
              <a:t>Note: </a:t>
            </a:r>
            <a:r>
              <a:rPr lang="en-US" sz="1400" dirty="0">
                <a:solidFill>
                  <a:srgbClr val="FF0000"/>
                </a:solidFill>
              </a:rPr>
              <a:t>This report is not available for District user</a:t>
            </a:r>
          </a:p>
        </p:txBody>
      </p:sp>
    </p:spTree>
    <p:extLst>
      <p:ext uri="{BB962C8B-B14F-4D97-AF65-F5344CB8AC3E}">
        <p14:creationId xmlns:p14="http://schemas.microsoft.com/office/powerpoint/2010/main" val="131679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10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IHIP Coordinator\Study Material IHIP\Gujarat State Training IHIP 3-4 Apr 2019\screenshot for admin ppt\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978"/>
            <a:ext cx="8160295" cy="51435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Oval Callout 4"/>
          <p:cNvSpPr/>
          <p:nvPr/>
        </p:nvSpPr>
        <p:spPr>
          <a:xfrm>
            <a:off x="4860032" y="0"/>
            <a:ext cx="4707926" cy="1563638"/>
          </a:xfrm>
          <a:prstGeom prst="wedgeEllipseCallout">
            <a:avLst>
              <a:gd name="adj1" fmla="val -38147"/>
              <a:gd name="adj2" fmla="val 60286"/>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One can see </a:t>
            </a:r>
            <a:r>
              <a:rPr lang="en-US" sz="1400" b="1" dirty="0">
                <a:solidFill>
                  <a:schemeClr val="tx1"/>
                </a:solidFill>
              </a:rPr>
              <a:t>how many users did how many entries </a:t>
            </a:r>
            <a:r>
              <a:rPr lang="en-US" sz="1400" dirty="0">
                <a:solidFill>
                  <a:schemeClr val="tx1"/>
                </a:solidFill>
              </a:rPr>
              <a:t>Date wise and User type wise; as S form user has access to 2 modes of entry, those are also shown separately; the data is also shown for “Event Alert” and “Outbreak Initiation”</a:t>
            </a:r>
          </a:p>
        </p:txBody>
      </p:sp>
    </p:spTree>
    <p:extLst>
      <p:ext uri="{BB962C8B-B14F-4D97-AF65-F5344CB8AC3E}">
        <p14:creationId xmlns:p14="http://schemas.microsoft.com/office/powerpoint/2010/main" val="288780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IHIP Coordinator\Study Material IHIP\Gujarat State Training IHIP 3-4 Apr 2019\screenshot for admin ppt\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978"/>
            <a:ext cx="8160295" cy="51435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Oval Callout 4"/>
          <p:cNvSpPr/>
          <p:nvPr/>
        </p:nvSpPr>
        <p:spPr>
          <a:xfrm>
            <a:off x="0" y="1549389"/>
            <a:ext cx="4707926" cy="781819"/>
          </a:xfrm>
          <a:prstGeom prst="wedgeEllipseCallout">
            <a:avLst>
              <a:gd name="adj1" fmla="val -17058"/>
              <a:gd name="adj2" fmla="val -112399"/>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The user can change “From Date” and “To Date” to get the data between 2 specific dates</a:t>
            </a:r>
          </a:p>
        </p:txBody>
      </p:sp>
      <p:sp>
        <p:nvSpPr>
          <p:cNvPr id="4" name="Rectangle 3"/>
          <p:cNvSpPr/>
          <p:nvPr/>
        </p:nvSpPr>
        <p:spPr>
          <a:xfrm>
            <a:off x="60186" y="555526"/>
            <a:ext cx="3359686" cy="504056"/>
          </a:xfrm>
          <a:prstGeom prst="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Callout 5"/>
          <p:cNvSpPr/>
          <p:nvPr/>
        </p:nvSpPr>
        <p:spPr>
          <a:xfrm>
            <a:off x="5220072" y="555526"/>
            <a:ext cx="3240360" cy="792088"/>
          </a:xfrm>
          <a:prstGeom prst="wedgeEllipseCallout">
            <a:avLst>
              <a:gd name="adj1" fmla="val -65283"/>
              <a:gd name="adj2" fmla="val -19850"/>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One can click on “Print” command to take the pdf of the data shown on the page</a:t>
            </a:r>
          </a:p>
        </p:txBody>
      </p:sp>
    </p:spTree>
    <p:extLst>
      <p:ext uri="{BB962C8B-B14F-4D97-AF65-F5344CB8AC3E}">
        <p14:creationId xmlns:p14="http://schemas.microsoft.com/office/powerpoint/2010/main" val="148544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10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100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Administration menu is divided in 3 presentations</a:t>
            </a:r>
          </a:p>
        </p:txBody>
      </p:sp>
      <p:sp>
        <p:nvSpPr>
          <p:cNvPr id="3" name="Content Placeholder 2"/>
          <p:cNvSpPr>
            <a:spLocks noGrp="1"/>
          </p:cNvSpPr>
          <p:nvPr>
            <p:ph idx="1"/>
          </p:nvPr>
        </p:nvSpPr>
        <p:spPr>
          <a:xfrm>
            <a:off x="0" y="1200152"/>
            <a:ext cx="9144000" cy="3675855"/>
          </a:xfrm>
        </p:spPr>
        <p:txBody>
          <a:bodyPr>
            <a:normAutofit fontScale="70000" lnSpcReduction="20000"/>
          </a:bodyPr>
          <a:lstStyle/>
          <a:p>
            <a:r>
              <a:rPr lang="en-US" dirty="0">
                <a:solidFill>
                  <a:schemeClr val="bg1">
                    <a:lumMod val="65000"/>
                  </a:schemeClr>
                </a:solidFill>
              </a:rPr>
              <a:t>Presentation 1 (“Manage Health facilities” part 1) will focus on </a:t>
            </a:r>
          </a:p>
          <a:p>
            <a:pPr lvl="1"/>
            <a:r>
              <a:rPr lang="en-US" dirty="0">
                <a:solidFill>
                  <a:schemeClr val="bg1">
                    <a:lumMod val="65000"/>
                  </a:schemeClr>
                </a:solidFill>
              </a:rPr>
              <a:t>Request for New Health Facility</a:t>
            </a:r>
          </a:p>
          <a:p>
            <a:pPr lvl="1"/>
            <a:r>
              <a:rPr lang="en-US" dirty="0">
                <a:solidFill>
                  <a:schemeClr val="bg1">
                    <a:lumMod val="65000"/>
                  </a:schemeClr>
                </a:solidFill>
              </a:rPr>
              <a:t>Request for New RRT User</a:t>
            </a:r>
          </a:p>
          <a:p>
            <a:pPr lvl="1"/>
            <a:r>
              <a:rPr lang="en-US" dirty="0">
                <a:solidFill>
                  <a:schemeClr val="bg1">
                    <a:lumMod val="65000"/>
                  </a:schemeClr>
                </a:solidFill>
              </a:rPr>
              <a:t>Request for Update of Facility Details</a:t>
            </a:r>
          </a:p>
          <a:p>
            <a:pPr lvl="1"/>
            <a:r>
              <a:rPr lang="en-US" dirty="0">
                <a:solidFill>
                  <a:schemeClr val="bg1">
                    <a:lumMod val="65000"/>
                  </a:schemeClr>
                </a:solidFill>
              </a:rPr>
              <a:t>Health Facility Delete Request</a:t>
            </a:r>
          </a:p>
          <a:p>
            <a:r>
              <a:rPr lang="en-US" dirty="0">
                <a:solidFill>
                  <a:schemeClr val="bg1">
                    <a:lumMod val="65000"/>
                  </a:schemeClr>
                </a:solidFill>
              </a:rPr>
              <a:t>Presentation 2 (“Manage Health facilities” part 2) will focus on </a:t>
            </a:r>
          </a:p>
          <a:p>
            <a:pPr lvl="1"/>
            <a:r>
              <a:rPr lang="en-US" dirty="0">
                <a:solidFill>
                  <a:schemeClr val="bg1">
                    <a:lumMod val="65000"/>
                  </a:schemeClr>
                </a:solidFill>
              </a:rPr>
              <a:t>How to use “Actions” button to update  / edit various details in relation with Health Facility</a:t>
            </a:r>
          </a:p>
          <a:p>
            <a:r>
              <a:rPr lang="en-US" b="1" dirty="0">
                <a:solidFill>
                  <a:srgbClr val="0070C0"/>
                </a:solidFill>
              </a:rPr>
              <a:t>Presentation 3 (various reports under Administration menu) will focus on</a:t>
            </a:r>
          </a:p>
          <a:p>
            <a:pPr lvl="1"/>
            <a:r>
              <a:rPr lang="en-US" b="1" dirty="0">
                <a:solidFill>
                  <a:srgbClr val="0070C0"/>
                </a:solidFill>
              </a:rPr>
              <a:t>Staff Summary, Equipment Summary, Essential Medical Supplies Summary, Log in History, Usage Summary, Profile Update Status, Subcenter Village Mapping</a:t>
            </a:r>
          </a:p>
        </p:txBody>
      </p:sp>
    </p:spTree>
    <p:extLst>
      <p:ext uri="{BB962C8B-B14F-4D97-AF65-F5344CB8AC3E}">
        <p14:creationId xmlns:p14="http://schemas.microsoft.com/office/powerpoint/2010/main" val="2576523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AD83D-66C6-4B52-A154-B4A299C3970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C9A0028-6B1B-4821-996B-863580B8274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BE8F2D7-2516-439E-8B0A-F8C36E502810}"/>
              </a:ext>
            </a:extLst>
          </p:cNvPr>
          <p:cNvPicPr>
            <a:picLocks noChangeAspect="1"/>
          </p:cNvPicPr>
          <p:nvPr/>
        </p:nvPicPr>
        <p:blipFill>
          <a:blip r:embed="rId2"/>
          <a:stretch>
            <a:fillRect/>
          </a:stretch>
        </p:blipFill>
        <p:spPr>
          <a:xfrm>
            <a:off x="0" y="1255"/>
            <a:ext cx="9144000" cy="5140990"/>
          </a:xfrm>
          <a:prstGeom prst="rect">
            <a:avLst/>
          </a:prstGeom>
        </p:spPr>
      </p:pic>
      <p:sp>
        <p:nvSpPr>
          <p:cNvPr id="5" name="Oval Callout 4">
            <a:extLst>
              <a:ext uri="{FF2B5EF4-FFF2-40B4-BE49-F238E27FC236}">
                <a16:creationId xmlns:a16="http://schemas.microsoft.com/office/drawing/2014/main" id="{7572D43F-222D-4F84-A856-68DC89970E76}"/>
              </a:ext>
            </a:extLst>
          </p:cNvPr>
          <p:cNvSpPr/>
          <p:nvPr/>
        </p:nvSpPr>
        <p:spPr>
          <a:xfrm>
            <a:off x="2008348" y="1927241"/>
            <a:ext cx="3240360" cy="522137"/>
          </a:xfrm>
          <a:prstGeom prst="wedgeEllipseCallout">
            <a:avLst>
              <a:gd name="adj1" fmla="val 53365"/>
              <a:gd name="adj2" fmla="val 167672"/>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Now click on </a:t>
            </a:r>
          </a:p>
          <a:p>
            <a:pPr algn="ctr"/>
            <a:r>
              <a:rPr lang="en-US" sz="1400" dirty="0">
                <a:solidFill>
                  <a:schemeClr val="tx1"/>
                </a:solidFill>
              </a:rPr>
              <a:t>“Profile Update Status”</a:t>
            </a:r>
          </a:p>
        </p:txBody>
      </p:sp>
      <p:pic>
        <p:nvPicPr>
          <p:cNvPr id="6" name="Picture 5" descr="D:\IHIP Coordinator\Study Material IHIP\Gujarat State Training IHIP 3-4 Apr 2019\b0b6dd8e-clickgif_01v01v01v01v000000.gif">
            <a:extLst>
              <a:ext uri="{FF2B5EF4-FFF2-40B4-BE49-F238E27FC236}">
                <a16:creationId xmlns:a16="http://schemas.microsoft.com/office/drawing/2014/main" id="{F9A968F1-9249-4DFA-97DD-FCB2C71CDFCB}"/>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9223" y="2965797"/>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88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10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3750"/>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2987824" y="3003798"/>
            <a:ext cx="4707926" cy="925835"/>
          </a:xfrm>
          <a:prstGeom prst="wedgeEllipseCallout">
            <a:avLst>
              <a:gd name="adj1" fmla="val -85599"/>
              <a:gd name="adj2" fmla="val -299006"/>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The default Form Type chosen is “P form Users”; you may change the same to L form or S form or Others</a:t>
            </a:r>
          </a:p>
        </p:txBody>
      </p:sp>
      <p:sp>
        <p:nvSpPr>
          <p:cNvPr id="6" name="Oval Callout 5"/>
          <p:cNvSpPr/>
          <p:nvPr/>
        </p:nvSpPr>
        <p:spPr>
          <a:xfrm>
            <a:off x="5017750" y="1"/>
            <a:ext cx="4018745" cy="862558"/>
          </a:xfrm>
          <a:prstGeom prst="wedgeEllipseCallout">
            <a:avLst>
              <a:gd name="adj1" fmla="val -111712"/>
              <a:gd name="adj2" fmla="val 17992"/>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Let’s click on </a:t>
            </a:r>
          </a:p>
          <a:p>
            <a:pPr algn="ctr"/>
            <a:r>
              <a:rPr lang="en-US" sz="1400" dirty="0">
                <a:solidFill>
                  <a:schemeClr val="tx1"/>
                </a:solidFill>
              </a:rPr>
              <a:t>“Apply Filter” with “P form Users” being selected under “From Type”</a:t>
            </a:r>
          </a:p>
        </p:txBody>
      </p:sp>
      <p:pic>
        <p:nvPicPr>
          <p:cNvPr id="7" name="Picture 6" descr="D:\IHIP Coordinator\Study Material IHIP\Gujarat State Training IHIP 3-4 Apr 2019\b0b6dd8e-clickgif_01v01v01v01v00000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627534"/>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98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2" fill="hold" grpId="0" nodeType="afterEffect">
                                  <p:stCondLst>
                                    <p:cond delay="1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par>
                                <p:cTn id="14" presetID="2" presetClass="entr" presetSubtype="4" fill="hold" nodeType="withEffect">
                                  <p:stCondLst>
                                    <p:cond delay="100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3021"/>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11560" y="-30929"/>
            <a:ext cx="8532440" cy="646331"/>
          </a:xfrm>
          <a:prstGeom prst="rect">
            <a:avLst/>
          </a:prstGeom>
          <a:solidFill>
            <a:schemeClr val="bg1"/>
          </a:solidFill>
          <a:ln>
            <a:solidFill>
              <a:schemeClr val="accent1"/>
            </a:solidFill>
          </a:ln>
          <a:effectLst>
            <a:glow rad="63500">
              <a:schemeClr val="accent3">
                <a:satMod val="175000"/>
                <a:alpha val="40000"/>
              </a:schemeClr>
            </a:glow>
          </a:effectLst>
        </p:spPr>
        <p:txBody>
          <a:bodyPr wrap="square" rtlCol="0">
            <a:spAutoFit/>
          </a:bodyPr>
          <a:lstStyle/>
          <a:p>
            <a:r>
              <a:rPr lang="en-US" sz="1200" dirty="0">
                <a:solidFill>
                  <a:srgbClr val="002060"/>
                </a:solidFill>
              </a:rPr>
              <a:t>As you can see, the report gives you district wise total number of P form users, number of users updated their Name, Mobile number and Email ID; similarly you can do for L form users, S form users and Others (Admin users); basically it tells how many users have updated their User Profile</a:t>
            </a:r>
          </a:p>
        </p:txBody>
      </p:sp>
      <p:sp>
        <p:nvSpPr>
          <p:cNvPr id="6" name="Rectangle 5"/>
          <p:cNvSpPr/>
          <p:nvPr/>
        </p:nvSpPr>
        <p:spPr>
          <a:xfrm>
            <a:off x="4139952" y="915566"/>
            <a:ext cx="4824536" cy="421634"/>
          </a:xfrm>
          <a:prstGeom prst="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01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4" fill="hold" grpId="0" nodeType="withEffect">
                                  <p:stCondLst>
                                    <p:cond delay="100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9685"/>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2987824" y="3003798"/>
            <a:ext cx="4707926" cy="925835"/>
          </a:xfrm>
          <a:prstGeom prst="wedgeEllipseCallout">
            <a:avLst>
              <a:gd name="adj1" fmla="val -93765"/>
              <a:gd name="adj2" fmla="val 35448"/>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Now select “</a:t>
            </a:r>
            <a:r>
              <a:rPr lang="en-US" sz="1400" dirty="0" err="1">
                <a:solidFill>
                  <a:schemeClr val="tx1"/>
                </a:solidFill>
              </a:rPr>
              <a:t>Tumkuru</a:t>
            </a:r>
            <a:r>
              <a:rPr lang="en-US" sz="1400" dirty="0">
                <a:solidFill>
                  <a:schemeClr val="tx1"/>
                </a:solidFill>
              </a:rPr>
              <a:t>” district and click on “Apply Filter”</a:t>
            </a:r>
          </a:p>
        </p:txBody>
      </p:sp>
      <p:pic>
        <p:nvPicPr>
          <p:cNvPr id="6" name="Picture 5" descr="D:\IHIP Coordinator\Study Material IHIP\Gujarat State Training IHIP 3-4 Apr 2019\b0b6dd8e-clickgif_01v01v01v01v00000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5911" y="627534"/>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75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10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2" y="-17412"/>
            <a:ext cx="9197443"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48072" y="-30929"/>
            <a:ext cx="8532440" cy="461665"/>
          </a:xfrm>
          <a:prstGeom prst="rect">
            <a:avLst/>
          </a:prstGeom>
          <a:solidFill>
            <a:schemeClr val="bg1"/>
          </a:solidFill>
          <a:ln>
            <a:solidFill>
              <a:schemeClr val="accent1"/>
            </a:solidFill>
          </a:ln>
          <a:effectLst>
            <a:glow rad="63500">
              <a:schemeClr val="accent3">
                <a:satMod val="175000"/>
                <a:alpha val="40000"/>
              </a:schemeClr>
            </a:glow>
          </a:effectLst>
        </p:spPr>
        <p:txBody>
          <a:bodyPr wrap="square" rtlCol="0">
            <a:spAutoFit/>
          </a:bodyPr>
          <a:lstStyle/>
          <a:p>
            <a:r>
              <a:rPr lang="en-US" sz="1200" dirty="0">
                <a:solidFill>
                  <a:srgbClr val="002060"/>
                </a:solidFill>
              </a:rPr>
              <a:t>This report gives you Sub-district wise total number of P form users, number of users updated their Name, Mobile number and Email ID for </a:t>
            </a:r>
            <a:r>
              <a:rPr lang="en-US" sz="1200" dirty="0" err="1">
                <a:solidFill>
                  <a:srgbClr val="002060"/>
                </a:solidFill>
              </a:rPr>
              <a:t>Tumkuru</a:t>
            </a:r>
            <a:r>
              <a:rPr lang="en-US" sz="1200" dirty="0">
                <a:solidFill>
                  <a:srgbClr val="002060"/>
                </a:solidFill>
              </a:rPr>
              <a:t> district; similarly you can do for L form users, S form users and Others (Admin users)</a:t>
            </a:r>
          </a:p>
        </p:txBody>
      </p:sp>
    </p:spTree>
    <p:extLst>
      <p:ext uri="{BB962C8B-B14F-4D97-AF65-F5344CB8AC3E}">
        <p14:creationId xmlns:p14="http://schemas.microsoft.com/office/powerpoint/2010/main" val="224933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2" y="-17412"/>
            <a:ext cx="9197443"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Callout 5"/>
          <p:cNvSpPr/>
          <p:nvPr/>
        </p:nvSpPr>
        <p:spPr>
          <a:xfrm>
            <a:off x="3347864" y="-51129"/>
            <a:ext cx="4707926" cy="606655"/>
          </a:xfrm>
          <a:prstGeom prst="wedgeEllipseCallout">
            <a:avLst>
              <a:gd name="adj1" fmla="val -108773"/>
              <a:gd name="adj2" fmla="val -24501"/>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One can click on “Print” to take download the pdf of the report</a:t>
            </a:r>
          </a:p>
        </p:txBody>
      </p:sp>
    </p:spTree>
    <p:extLst>
      <p:ext uri="{BB962C8B-B14F-4D97-AF65-F5344CB8AC3E}">
        <p14:creationId xmlns:p14="http://schemas.microsoft.com/office/powerpoint/2010/main" val="1603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ACDAA-2FDC-4B83-956B-C82E3B1A58C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DAC92D6-947A-457D-9A01-6C594450F56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7C0DFC7-E8CF-41DA-B027-1A55B08AEF3A}"/>
              </a:ext>
            </a:extLst>
          </p:cNvPr>
          <p:cNvPicPr>
            <a:picLocks noChangeAspect="1"/>
          </p:cNvPicPr>
          <p:nvPr/>
        </p:nvPicPr>
        <p:blipFill>
          <a:blip r:embed="rId2"/>
          <a:stretch>
            <a:fillRect/>
          </a:stretch>
        </p:blipFill>
        <p:spPr>
          <a:xfrm>
            <a:off x="0" y="1255"/>
            <a:ext cx="9144000" cy="5140990"/>
          </a:xfrm>
          <a:prstGeom prst="rect">
            <a:avLst/>
          </a:prstGeom>
        </p:spPr>
      </p:pic>
      <p:sp>
        <p:nvSpPr>
          <p:cNvPr id="5" name="Oval Callout 4">
            <a:extLst>
              <a:ext uri="{FF2B5EF4-FFF2-40B4-BE49-F238E27FC236}">
                <a16:creationId xmlns:a16="http://schemas.microsoft.com/office/drawing/2014/main" id="{1C6129A1-BC58-424E-A480-0B8BEE6D7FC3}"/>
              </a:ext>
            </a:extLst>
          </p:cNvPr>
          <p:cNvSpPr/>
          <p:nvPr/>
        </p:nvSpPr>
        <p:spPr>
          <a:xfrm>
            <a:off x="2008348" y="1927241"/>
            <a:ext cx="3240360" cy="522137"/>
          </a:xfrm>
          <a:prstGeom prst="wedgeEllipseCallout">
            <a:avLst>
              <a:gd name="adj1" fmla="val 53037"/>
              <a:gd name="adj2" fmla="val 212472"/>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Now click on </a:t>
            </a:r>
          </a:p>
          <a:p>
            <a:pPr algn="ctr"/>
            <a:r>
              <a:rPr lang="en-US" sz="1400" dirty="0">
                <a:solidFill>
                  <a:schemeClr val="tx1"/>
                </a:solidFill>
              </a:rPr>
              <a:t>“Subcenter Village Mapping”</a:t>
            </a:r>
          </a:p>
        </p:txBody>
      </p:sp>
      <p:pic>
        <p:nvPicPr>
          <p:cNvPr id="6" name="Picture 5" descr="D:\IHIP Coordinator\Study Material IHIP\Gujarat State Training IHIP 3-4 Apr 2019\b0b6dd8e-clickgif_01v01v01v01v000000.gif">
            <a:extLst>
              <a:ext uri="{FF2B5EF4-FFF2-40B4-BE49-F238E27FC236}">
                <a16:creationId xmlns:a16="http://schemas.microsoft.com/office/drawing/2014/main" id="{28BCCDA8-DCD0-41F2-B34B-FBA6AB3592F4}"/>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147814"/>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76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10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generated with very high confidence">
            <a:extLst>
              <a:ext uri="{FF2B5EF4-FFF2-40B4-BE49-F238E27FC236}">
                <a16:creationId xmlns:a16="http://schemas.microsoft.com/office/drawing/2014/main" id="{AE3E92DC-261D-40B2-808F-610E9AC3D7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51" y="737544"/>
            <a:ext cx="9149051" cy="3562398"/>
          </a:xfrm>
        </p:spPr>
      </p:pic>
      <p:sp>
        <p:nvSpPr>
          <p:cNvPr id="6" name="Rectangle 5">
            <a:extLst>
              <a:ext uri="{FF2B5EF4-FFF2-40B4-BE49-F238E27FC236}">
                <a16:creationId xmlns:a16="http://schemas.microsoft.com/office/drawing/2014/main" id="{8CE57364-1FA1-436F-8BBC-C83CB3C1B570}"/>
              </a:ext>
            </a:extLst>
          </p:cNvPr>
          <p:cNvSpPr/>
          <p:nvPr/>
        </p:nvSpPr>
        <p:spPr>
          <a:xfrm>
            <a:off x="1475656" y="2931790"/>
            <a:ext cx="3024336" cy="504056"/>
          </a:xfrm>
          <a:prstGeom prst="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Callout 5">
            <a:extLst>
              <a:ext uri="{FF2B5EF4-FFF2-40B4-BE49-F238E27FC236}">
                <a16:creationId xmlns:a16="http://schemas.microsoft.com/office/drawing/2014/main" id="{577CB0E9-E5B9-4718-882D-25B22437EB38}"/>
              </a:ext>
            </a:extLst>
          </p:cNvPr>
          <p:cNvSpPr/>
          <p:nvPr/>
        </p:nvSpPr>
        <p:spPr>
          <a:xfrm>
            <a:off x="5580112" y="2585016"/>
            <a:ext cx="3672408" cy="2002958"/>
          </a:xfrm>
          <a:prstGeom prst="wedgeEllipseCallout">
            <a:avLst>
              <a:gd name="adj1" fmla="val -79315"/>
              <a:gd name="adj2" fmla="val -31898"/>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The report page shows “District” and “Sub District” filters with State filter locked for the specific state; for district level user, they will have sub district filter with state and district filters locked for their state and district</a:t>
            </a:r>
          </a:p>
        </p:txBody>
      </p:sp>
    </p:spTree>
    <p:extLst>
      <p:ext uri="{BB962C8B-B14F-4D97-AF65-F5344CB8AC3E}">
        <p14:creationId xmlns:p14="http://schemas.microsoft.com/office/powerpoint/2010/main" val="148492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generated with very high confidence">
            <a:extLst>
              <a:ext uri="{FF2B5EF4-FFF2-40B4-BE49-F238E27FC236}">
                <a16:creationId xmlns:a16="http://schemas.microsoft.com/office/drawing/2014/main" id="{AE3E92DC-261D-40B2-808F-610E9AC3D7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51" y="737544"/>
            <a:ext cx="9149051" cy="3562398"/>
          </a:xfrm>
        </p:spPr>
      </p:pic>
      <p:sp>
        <p:nvSpPr>
          <p:cNvPr id="6" name="Rectangle 5">
            <a:extLst>
              <a:ext uri="{FF2B5EF4-FFF2-40B4-BE49-F238E27FC236}">
                <a16:creationId xmlns:a16="http://schemas.microsoft.com/office/drawing/2014/main" id="{8CE57364-1FA1-436F-8BBC-C83CB3C1B570}"/>
              </a:ext>
            </a:extLst>
          </p:cNvPr>
          <p:cNvSpPr/>
          <p:nvPr/>
        </p:nvSpPr>
        <p:spPr>
          <a:xfrm>
            <a:off x="1475656" y="2931790"/>
            <a:ext cx="1512168" cy="504056"/>
          </a:xfrm>
          <a:prstGeom prst="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Callout 5">
            <a:extLst>
              <a:ext uri="{FF2B5EF4-FFF2-40B4-BE49-F238E27FC236}">
                <a16:creationId xmlns:a16="http://schemas.microsoft.com/office/drawing/2014/main" id="{577CB0E9-E5B9-4718-882D-25B22437EB38}"/>
              </a:ext>
            </a:extLst>
          </p:cNvPr>
          <p:cNvSpPr/>
          <p:nvPr/>
        </p:nvSpPr>
        <p:spPr>
          <a:xfrm>
            <a:off x="5446365" y="3298463"/>
            <a:ext cx="3672408" cy="2002958"/>
          </a:xfrm>
          <a:prstGeom prst="wedgeEllipseCallout">
            <a:avLst>
              <a:gd name="adj1" fmla="val -117243"/>
              <a:gd name="adj2" fmla="val -45169"/>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State user cannot see the data for the whole state in a single page, he or she has to select any one district to know the station of sub center mapping with villages</a:t>
            </a:r>
          </a:p>
        </p:txBody>
      </p:sp>
    </p:spTree>
    <p:extLst>
      <p:ext uri="{BB962C8B-B14F-4D97-AF65-F5344CB8AC3E}">
        <p14:creationId xmlns:p14="http://schemas.microsoft.com/office/powerpoint/2010/main" val="302871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F32DB-616C-4CE2-A84A-A6618B46127C}"/>
              </a:ext>
            </a:extLst>
          </p:cNvPr>
          <p:cNvSpPr>
            <a:spLocks noGrp="1"/>
          </p:cNvSpPr>
          <p:nvPr>
            <p:ph type="title"/>
          </p:nvPr>
        </p:nvSpPr>
        <p:spPr/>
        <p:txBody>
          <a:bodyPr/>
          <a:lstStyle/>
          <a:p>
            <a:endParaRPr lang="en-US"/>
          </a:p>
        </p:txBody>
      </p:sp>
      <p:pic>
        <p:nvPicPr>
          <p:cNvPr id="5" name="Content Placeholder 4" descr="A screenshot of a social media post&#10;&#10;Description generated with very high confidence">
            <a:extLst>
              <a:ext uri="{FF2B5EF4-FFF2-40B4-BE49-F238E27FC236}">
                <a16:creationId xmlns:a16="http://schemas.microsoft.com/office/drawing/2014/main" id="{2CB4751C-9AA0-4A23-A704-4EE3613D6C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99542"/>
            <a:ext cx="9138605" cy="3584194"/>
          </a:xfrm>
        </p:spPr>
      </p:pic>
      <p:sp>
        <p:nvSpPr>
          <p:cNvPr id="6" name="Rectangle 5">
            <a:extLst>
              <a:ext uri="{FF2B5EF4-FFF2-40B4-BE49-F238E27FC236}">
                <a16:creationId xmlns:a16="http://schemas.microsoft.com/office/drawing/2014/main" id="{5C6E1AE3-C33A-4557-80B2-4CF7061DDC2B}"/>
              </a:ext>
            </a:extLst>
          </p:cNvPr>
          <p:cNvSpPr/>
          <p:nvPr/>
        </p:nvSpPr>
        <p:spPr>
          <a:xfrm>
            <a:off x="1475656" y="2931790"/>
            <a:ext cx="1512168" cy="504056"/>
          </a:xfrm>
          <a:prstGeom prst="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Callout 5">
            <a:extLst>
              <a:ext uri="{FF2B5EF4-FFF2-40B4-BE49-F238E27FC236}">
                <a16:creationId xmlns:a16="http://schemas.microsoft.com/office/drawing/2014/main" id="{FBE1E7DF-C0D4-4F74-A523-F8C6F38E3044}"/>
              </a:ext>
            </a:extLst>
          </p:cNvPr>
          <p:cNvSpPr/>
          <p:nvPr/>
        </p:nvSpPr>
        <p:spPr>
          <a:xfrm>
            <a:off x="5446365" y="3298463"/>
            <a:ext cx="3672408" cy="2002958"/>
          </a:xfrm>
          <a:prstGeom prst="wedgeEllipseCallout">
            <a:avLst>
              <a:gd name="adj1" fmla="val -117243"/>
              <a:gd name="adj2" fmla="val -45169"/>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Let’s select “</a:t>
            </a:r>
            <a:r>
              <a:rPr lang="en-US" sz="1400" dirty="0" err="1">
                <a:solidFill>
                  <a:schemeClr val="tx1"/>
                </a:solidFill>
              </a:rPr>
              <a:t>Tumakuru</a:t>
            </a:r>
            <a:r>
              <a:rPr lang="en-US" sz="1400" dirty="0">
                <a:solidFill>
                  <a:schemeClr val="tx1"/>
                </a:solidFill>
              </a:rPr>
              <a:t>” district for example and click on “Search”</a:t>
            </a:r>
          </a:p>
        </p:txBody>
      </p:sp>
      <p:pic>
        <p:nvPicPr>
          <p:cNvPr id="8" name="Picture 7" descr="D:\IHIP Coordinator\Study Material IHIP\Gujarat State Training IHIP 3-4 Apr 2019\b0b6dd8e-clickgif_01v01v01v01v000000.gif">
            <a:extLst>
              <a:ext uri="{FF2B5EF4-FFF2-40B4-BE49-F238E27FC236}">
                <a16:creationId xmlns:a16="http://schemas.microsoft.com/office/drawing/2014/main" id="{3F9D91D1-11BA-4B0A-BF54-6C7123DA7E4A}"/>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1885" y="3169768"/>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84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“Reports under Administration menu”</a:t>
            </a:r>
          </a:p>
        </p:txBody>
      </p:sp>
      <p:sp>
        <p:nvSpPr>
          <p:cNvPr id="5" name="Subtitle 4"/>
          <p:cNvSpPr>
            <a:spLocks noGrp="1"/>
          </p:cNvSpPr>
          <p:nvPr>
            <p:ph type="subTitle" idx="1"/>
          </p:nvPr>
        </p:nvSpPr>
        <p:spPr/>
        <p:txBody>
          <a:bodyPr>
            <a:normAutofit fontScale="85000" lnSpcReduction="20000"/>
          </a:bodyPr>
          <a:lstStyle/>
          <a:p>
            <a:r>
              <a:rPr lang="en-US" dirty="0"/>
              <a:t>This part is basically for </a:t>
            </a:r>
          </a:p>
          <a:p>
            <a:r>
              <a:rPr lang="en-US" dirty="0"/>
              <a:t>“District Admin” or “DSO” user and </a:t>
            </a:r>
          </a:p>
          <a:p>
            <a:r>
              <a:rPr lang="en-US" dirty="0"/>
              <a:t>“State Admin” or “SSO” user </a:t>
            </a:r>
          </a:p>
        </p:txBody>
      </p:sp>
    </p:spTree>
    <p:extLst>
      <p:ext uri="{BB962C8B-B14F-4D97-AF65-F5344CB8AC3E}">
        <p14:creationId xmlns:p14="http://schemas.microsoft.com/office/powerpoint/2010/main" val="32619353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4E50E-2F33-4D6D-8B21-C16AC981DD0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0C2DB96-76C7-492E-A4BB-F0C98FA1F81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B982787-EEE6-49E2-9CC6-E4FE73918AC9}"/>
              </a:ext>
            </a:extLst>
          </p:cNvPr>
          <p:cNvPicPr>
            <a:picLocks noChangeAspect="1"/>
          </p:cNvPicPr>
          <p:nvPr/>
        </p:nvPicPr>
        <p:blipFill>
          <a:blip r:embed="rId2"/>
          <a:stretch>
            <a:fillRect/>
          </a:stretch>
        </p:blipFill>
        <p:spPr>
          <a:xfrm>
            <a:off x="0" y="1255"/>
            <a:ext cx="9144000" cy="5140990"/>
          </a:xfrm>
          <a:prstGeom prst="rect">
            <a:avLst/>
          </a:prstGeom>
        </p:spPr>
      </p:pic>
      <p:sp>
        <p:nvSpPr>
          <p:cNvPr id="5" name="Rectangle 4">
            <a:extLst>
              <a:ext uri="{FF2B5EF4-FFF2-40B4-BE49-F238E27FC236}">
                <a16:creationId xmlns:a16="http://schemas.microsoft.com/office/drawing/2014/main" id="{C446FA2F-255D-4FC3-9F07-8545A91F15E5}"/>
              </a:ext>
            </a:extLst>
          </p:cNvPr>
          <p:cNvSpPr/>
          <p:nvPr/>
        </p:nvSpPr>
        <p:spPr>
          <a:xfrm>
            <a:off x="323528" y="1159442"/>
            <a:ext cx="8424936" cy="3509611"/>
          </a:xfrm>
          <a:prstGeom prst="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Callout 5">
            <a:extLst>
              <a:ext uri="{FF2B5EF4-FFF2-40B4-BE49-F238E27FC236}">
                <a16:creationId xmlns:a16="http://schemas.microsoft.com/office/drawing/2014/main" id="{1CE60979-BE02-47A9-83D6-BB6786D43802}"/>
              </a:ext>
            </a:extLst>
          </p:cNvPr>
          <p:cNvSpPr/>
          <p:nvPr/>
        </p:nvSpPr>
        <p:spPr>
          <a:xfrm>
            <a:off x="5242992" y="0"/>
            <a:ext cx="3672408" cy="1063229"/>
          </a:xfrm>
          <a:prstGeom prst="wedgeEllipseCallout">
            <a:avLst>
              <a:gd name="adj1" fmla="val -45440"/>
              <a:gd name="adj2" fmla="val 56834"/>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You will see 2 tables; let’s discuss them one by one</a:t>
            </a:r>
          </a:p>
        </p:txBody>
      </p:sp>
    </p:spTree>
    <p:extLst>
      <p:ext uri="{BB962C8B-B14F-4D97-AF65-F5344CB8AC3E}">
        <p14:creationId xmlns:p14="http://schemas.microsoft.com/office/powerpoint/2010/main" val="153482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789C8-3AF1-4BE8-9788-94FBDCF3F4B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0CF39D5-177F-4151-B2C2-A5F557AD6BE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D43D866-0896-44F6-938B-49258BAE4983}"/>
              </a:ext>
            </a:extLst>
          </p:cNvPr>
          <p:cNvPicPr>
            <a:picLocks noChangeAspect="1"/>
          </p:cNvPicPr>
          <p:nvPr/>
        </p:nvPicPr>
        <p:blipFill>
          <a:blip r:embed="rId2"/>
          <a:stretch>
            <a:fillRect/>
          </a:stretch>
        </p:blipFill>
        <p:spPr>
          <a:xfrm>
            <a:off x="0" y="1255"/>
            <a:ext cx="9144000" cy="5140990"/>
          </a:xfrm>
          <a:prstGeom prst="rect">
            <a:avLst/>
          </a:prstGeom>
        </p:spPr>
      </p:pic>
      <p:sp>
        <p:nvSpPr>
          <p:cNvPr id="5" name="Rectangle 4">
            <a:extLst>
              <a:ext uri="{FF2B5EF4-FFF2-40B4-BE49-F238E27FC236}">
                <a16:creationId xmlns:a16="http://schemas.microsoft.com/office/drawing/2014/main" id="{47B439BA-E345-48D0-9036-752D485EC0FC}"/>
              </a:ext>
            </a:extLst>
          </p:cNvPr>
          <p:cNvSpPr/>
          <p:nvPr/>
        </p:nvSpPr>
        <p:spPr>
          <a:xfrm>
            <a:off x="323528" y="1159442"/>
            <a:ext cx="4248472" cy="3509611"/>
          </a:xfrm>
          <a:prstGeom prst="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Callout 5">
            <a:extLst>
              <a:ext uri="{FF2B5EF4-FFF2-40B4-BE49-F238E27FC236}">
                <a16:creationId xmlns:a16="http://schemas.microsoft.com/office/drawing/2014/main" id="{FBDF1BF7-F954-45AC-B751-3F2846DD910A}"/>
              </a:ext>
            </a:extLst>
          </p:cNvPr>
          <p:cNvSpPr/>
          <p:nvPr/>
        </p:nvSpPr>
        <p:spPr>
          <a:xfrm>
            <a:off x="4600889" y="-53163"/>
            <a:ext cx="5122912" cy="1491630"/>
          </a:xfrm>
          <a:prstGeom prst="wedgeEllipseCallout">
            <a:avLst>
              <a:gd name="adj1" fmla="val -50471"/>
              <a:gd name="adj2" fmla="val 35461"/>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The left sided table shows Sub-District wise number of Health Sub Centers (HSCs), with number of HSCs which have been mapped (with at least one village) and number of HSCs which have not been mapped with any village</a:t>
            </a:r>
          </a:p>
        </p:txBody>
      </p:sp>
    </p:spTree>
    <p:extLst>
      <p:ext uri="{BB962C8B-B14F-4D97-AF65-F5344CB8AC3E}">
        <p14:creationId xmlns:p14="http://schemas.microsoft.com/office/powerpoint/2010/main" val="78807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789C8-3AF1-4BE8-9788-94FBDCF3F4B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0CF39D5-177F-4151-B2C2-A5F557AD6BE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D43D866-0896-44F6-938B-49258BAE4983}"/>
              </a:ext>
            </a:extLst>
          </p:cNvPr>
          <p:cNvPicPr>
            <a:picLocks noChangeAspect="1"/>
          </p:cNvPicPr>
          <p:nvPr/>
        </p:nvPicPr>
        <p:blipFill>
          <a:blip r:embed="rId2"/>
          <a:stretch>
            <a:fillRect/>
          </a:stretch>
        </p:blipFill>
        <p:spPr>
          <a:xfrm>
            <a:off x="0" y="1255"/>
            <a:ext cx="9144000" cy="5140990"/>
          </a:xfrm>
          <a:prstGeom prst="rect">
            <a:avLst/>
          </a:prstGeom>
        </p:spPr>
      </p:pic>
      <p:sp>
        <p:nvSpPr>
          <p:cNvPr id="6" name="Oval Callout 5">
            <a:extLst>
              <a:ext uri="{FF2B5EF4-FFF2-40B4-BE49-F238E27FC236}">
                <a16:creationId xmlns:a16="http://schemas.microsoft.com/office/drawing/2014/main" id="{FBDF1BF7-F954-45AC-B751-3F2846DD910A}"/>
              </a:ext>
            </a:extLst>
          </p:cNvPr>
          <p:cNvSpPr/>
          <p:nvPr/>
        </p:nvSpPr>
        <p:spPr>
          <a:xfrm>
            <a:off x="4600889" y="-53163"/>
            <a:ext cx="5122912" cy="1491630"/>
          </a:xfrm>
          <a:prstGeom prst="wedgeEllipseCallout">
            <a:avLst>
              <a:gd name="adj1" fmla="val -56277"/>
              <a:gd name="adj2" fmla="val 126306"/>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One can click on a particular number to get the list of HSCs of that category; let’s take an example and click on “4” in front of </a:t>
            </a:r>
            <a:r>
              <a:rPr lang="en-US" sz="1400" dirty="0" err="1">
                <a:solidFill>
                  <a:schemeClr val="tx1"/>
                </a:solidFill>
              </a:rPr>
              <a:t>Pavagada</a:t>
            </a:r>
            <a:r>
              <a:rPr lang="en-US" sz="1400" dirty="0">
                <a:solidFill>
                  <a:schemeClr val="tx1"/>
                </a:solidFill>
              </a:rPr>
              <a:t> sub district</a:t>
            </a:r>
          </a:p>
        </p:txBody>
      </p:sp>
      <p:pic>
        <p:nvPicPr>
          <p:cNvPr id="7" name="Picture 6" descr="D:\IHIP Coordinator\Study Material IHIP\Gujarat State Training IHIP 3-4 Apr 2019\b0b6dd8e-clickgif_01v01v01v01v000000.gif">
            <a:extLst>
              <a:ext uri="{FF2B5EF4-FFF2-40B4-BE49-F238E27FC236}">
                <a16:creationId xmlns:a16="http://schemas.microsoft.com/office/drawing/2014/main" id="{23A83446-2816-4D90-AFA0-6CA8EF251553}"/>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1951" y="2571750"/>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97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10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3B7F5-67A1-4D3A-A7E5-6BA333758DD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4630E89-DB72-4EA7-84D3-F8D4D7BAD74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032822A-CE16-443B-A83F-6D45F542A8AB}"/>
              </a:ext>
            </a:extLst>
          </p:cNvPr>
          <p:cNvPicPr>
            <a:picLocks noChangeAspect="1"/>
          </p:cNvPicPr>
          <p:nvPr/>
        </p:nvPicPr>
        <p:blipFill>
          <a:blip r:embed="rId2"/>
          <a:stretch>
            <a:fillRect/>
          </a:stretch>
        </p:blipFill>
        <p:spPr>
          <a:xfrm>
            <a:off x="0" y="1255"/>
            <a:ext cx="9144000" cy="5140990"/>
          </a:xfrm>
          <a:prstGeom prst="rect">
            <a:avLst/>
          </a:prstGeom>
        </p:spPr>
      </p:pic>
      <p:sp>
        <p:nvSpPr>
          <p:cNvPr id="5" name="Rectangle 4">
            <a:extLst>
              <a:ext uri="{FF2B5EF4-FFF2-40B4-BE49-F238E27FC236}">
                <a16:creationId xmlns:a16="http://schemas.microsoft.com/office/drawing/2014/main" id="{473339D6-170B-4F8B-AD49-8D70F043C8F4}"/>
              </a:ext>
            </a:extLst>
          </p:cNvPr>
          <p:cNvSpPr/>
          <p:nvPr/>
        </p:nvSpPr>
        <p:spPr>
          <a:xfrm>
            <a:off x="323528" y="3528392"/>
            <a:ext cx="8363272" cy="1491630"/>
          </a:xfrm>
          <a:prstGeom prst="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Callout 5">
            <a:extLst>
              <a:ext uri="{FF2B5EF4-FFF2-40B4-BE49-F238E27FC236}">
                <a16:creationId xmlns:a16="http://schemas.microsoft.com/office/drawing/2014/main" id="{0B71878F-4B81-4DD1-982A-8D6483E433CB}"/>
              </a:ext>
            </a:extLst>
          </p:cNvPr>
          <p:cNvSpPr/>
          <p:nvPr/>
        </p:nvSpPr>
        <p:spPr>
          <a:xfrm>
            <a:off x="4600889" y="-53163"/>
            <a:ext cx="5122912" cy="1491630"/>
          </a:xfrm>
          <a:prstGeom prst="wedgeEllipseCallout">
            <a:avLst>
              <a:gd name="adj1" fmla="val -43829"/>
              <a:gd name="adj2" fmla="val 189429"/>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As you can see that it’s showing </a:t>
            </a:r>
            <a:r>
              <a:rPr lang="en-US" sz="1400" dirty="0" err="1">
                <a:solidFill>
                  <a:schemeClr val="tx1"/>
                </a:solidFill>
              </a:rPr>
              <a:t>Pavagada</a:t>
            </a:r>
            <a:r>
              <a:rPr lang="en-US" sz="1400" dirty="0">
                <a:solidFill>
                  <a:schemeClr val="tx1"/>
                </a:solidFill>
              </a:rPr>
              <a:t> sub district’s 4 HSCs which have not been mapped with any village; one can click on the name of the Subcenter; let’s take an example of “</a:t>
            </a:r>
            <a:r>
              <a:rPr lang="en-US" sz="1400" dirty="0" err="1">
                <a:solidFill>
                  <a:schemeClr val="tx1"/>
                </a:solidFill>
              </a:rPr>
              <a:t>Tirumani</a:t>
            </a:r>
            <a:r>
              <a:rPr lang="en-US" sz="1400" dirty="0">
                <a:solidFill>
                  <a:schemeClr val="tx1"/>
                </a:solidFill>
              </a:rPr>
              <a:t>”</a:t>
            </a:r>
          </a:p>
        </p:txBody>
      </p:sp>
      <p:pic>
        <p:nvPicPr>
          <p:cNvPr id="7" name="Picture 6" descr="D:\IHIP Coordinator\Study Material IHIP\Gujarat State Training IHIP 3-4 Apr 2019\b0b6dd8e-clickgif_01v01v01v01v000000.gif">
            <a:extLst>
              <a:ext uri="{FF2B5EF4-FFF2-40B4-BE49-F238E27FC236}">
                <a16:creationId xmlns:a16="http://schemas.microsoft.com/office/drawing/2014/main" id="{B286B80B-F1CF-4C18-B7B6-2B1514A5DF5C}"/>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4347906"/>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59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BBDF1-2E7A-41C7-9AF4-214F970E2E8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69C017E-9BFB-4A66-9B6B-FA74C9ECBD4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E46DB1B-D16A-4B4E-BC81-FB1E63A1141C}"/>
              </a:ext>
            </a:extLst>
          </p:cNvPr>
          <p:cNvPicPr>
            <a:picLocks noChangeAspect="1"/>
          </p:cNvPicPr>
          <p:nvPr/>
        </p:nvPicPr>
        <p:blipFill>
          <a:blip r:embed="rId2"/>
          <a:stretch>
            <a:fillRect/>
          </a:stretch>
        </p:blipFill>
        <p:spPr>
          <a:xfrm>
            <a:off x="0" y="1255"/>
            <a:ext cx="9144000" cy="5140990"/>
          </a:xfrm>
          <a:prstGeom prst="rect">
            <a:avLst/>
          </a:prstGeom>
        </p:spPr>
      </p:pic>
      <p:sp>
        <p:nvSpPr>
          <p:cNvPr id="5" name="Oval Callout 5">
            <a:extLst>
              <a:ext uri="{FF2B5EF4-FFF2-40B4-BE49-F238E27FC236}">
                <a16:creationId xmlns:a16="http://schemas.microsoft.com/office/drawing/2014/main" id="{30D9C94B-E3AF-46A3-9602-E98D9812A796}"/>
              </a:ext>
            </a:extLst>
          </p:cNvPr>
          <p:cNvSpPr/>
          <p:nvPr/>
        </p:nvSpPr>
        <p:spPr>
          <a:xfrm>
            <a:off x="4716016" y="4317640"/>
            <a:ext cx="3672408" cy="619881"/>
          </a:xfrm>
          <a:prstGeom prst="wedgeEllipseCallout">
            <a:avLst>
              <a:gd name="adj1" fmla="val -40644"/>
              <a:gd name="adj2" fmla="val -88904"/>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 new window will open up having the details of the selected Health Sub Center</a:t>
            </a:r>
          </a:p>
        </p:txBody>
      </p:sp>
    </p:spTree>
    <p:extLst>
      <p:ext uri="{BB962C8B-B14F-4D97-AF65-F5344CB8AC3E}">
        <p14:creationId xmlns:p14="http://schemas.microsoft.com/office/powerpoint/2010/main" val="200465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FE738-04BB-48AF-9C62-85164848046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7317D18-3BA6-420E-B4F2-91DB89AB448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F74D681-0991-4803-B035-AD10F8DE6A8B}"/>
              </a:ext>
            </a:extLst>
          </p:cNvPr>
          <p:cNvPicPr>
            <a:picLocks noChangeAspect="1"/>
          </p:cNvPicPr>
          <p:nvPr/>
        </p:nvPicPr>
        <p:blipFill>
          <a:blip r:embed="rId2"/>
          <a:stretch>
            <a:fillRect/>
          </a:stretch>
        </p:blipFill>
        <p:spPr>
          <a:xfrm>
            <a:off x="0" y="1255"/>
            <a:ext cx="9144000" cy="5140990"/>
          </a:xfrm>
          <a:prstGeom prst="rect">
            <a:avLst/>
          </a:prstGeom>
        </p:spPr>
      </p:pic>
      <p:sp>
        <p:nvSpPr>
          <p:cNvPr id="5" name="Oval Callout 5">
            <a:extLst>
              <a:ext uri="{FF2B5EF4-FFF2-40B4-BE49-F238E27FC236}">
                <a16:creationId xmlns:a16="http://schemas.microsoft.com/office/drawing/2014/main" id="{490F0944-F235-4577-8285-6DA9797BA60B}"/>
              </a:ext>
            </a:extLst>
          </p:cNvPr>
          <p:cNvSpPr/>
          <p:nvPr/>
        </p:nvSpPr>
        <p:spPr>
          <a:xfrm>
            <a:off x="5242992" y="1063229"/>
            <a:ext cx="4129608" cy="1940569"/>
          </a:xfrm>
          <a:prstGeom prst="wedgeEllipseCallout">
            <a:avLst>
              <a:gd name="adj1" fmla="val -72573"/>
              <a:gd name="adj2" fmla="val 99493"/>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The admin user can complete mapping of HSC with the villages here itself if admin user knows which villages does the HSC cater; just select the villages from the list and Update to complete the mapping of the HSC</a:t>
            </a:r>
          </a:p>
        </p:txBody>
      </p:sp>
    </p:spTree>
    <p:extLst>
      <p:ext uri="{BB962C8B-B14F-4D97-AF65-F5344CB8AC3E}">
        <p14:creationId xmlns:p14="http://schemas.microsoft.com/office/powerpoint/2010/main" val="372032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3B7F5-67A1-4D3A-A7E5-6BA333758DD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4630E89-DB72-4EA7-84D3-F8D4D7BAD74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032822A-CE16-443B-A83F-6D45F542A8AB}"/>
              </a:ext>
            </a:extLst>
          </p:cNvPr>
          <p:cNvPicPr>
            <a:picLocks noChangeAspect="1"/>
          </p:cNvPicPr>
          <p:nvPr/>
        </p:nvPicPr>
        <p:blipFill>
          <a:blip r:embed="rId2"/>
          <a:stretch>
            <a:fillRect/>
          </a:stretch>
        </p:blipFill>
        <p:spPr>
          <a:xfrm>
            <a:off x="0" y="1255"/>
            <a:ext cx="9144000" cy="5140990"/>
          </a:xfrm>
          <a:prstGeom prst="rect">
            <a:avLst/>
          </a:prstGeom>
        </p:spPr>
      </p:pic>
      <p:sp>
        <p:nvSpPr>
          <p:cNvPr id="5" name="Rectangle 4">
            <a:extLst>
              <a:ext uri="{FF2B5EF4-FFF2-40B4-BE49-F238E27FC236}">
                <a16:creationId xmlns:a16="http://schemas.microsoft.com/office/drawing/2014/main" id="{473339D6-170B-4F8B-AD49-8D70F043C8F4}"/>
              </a:ext>
            </a:extLst>
          </p:cNvPr>
          <p:cNvSpPr/>
          <p:nvPr/>
        </p:nvSpPr>
        <p:spPr>
          <a:xfrm>
            <a:off x="323528" y="3528392"/>
            <a:ext cx="8363272" cy="1491630"/>
          </a:xfrm>
          <a:prstGeom prst="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Callout 5">
            <a:extLst>
              <a:ext uri="{FF2B5EF4-FFF2-40B4-BE49-F238E27FC236}">
                <a16:creationId xmlns:a16="http://schemas.microsoft.com/office/drawing/2014/main" id="{0B71878F-4B81-4DD1-982A-8D6483E433CB}"/>
              </a:ext>
            </a:extLst>
          </p:cNvPr>
          <p:cNvSpPr/>
          <p:nvPr/>
        </p:nvSpPr>
        <p:spPr>
          <a:xfrm>
            <a:off x="4600889" y="-53163"/>
            <a:ext cx="5122912" cy="1491630"/>
          </a:xfrm>
          <a:prstGeom prst="wedgeEllipseCallout">
            <a:avLst>
              <a:gd name="adj1" fmla="val -43829"/>
              <a:gd name="adj2" fmla="val 189429"/>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Similarly, admin user can update the mapping of other HSCs in the same sub district and then other sub districts as well</a:t>
            </a:r>
          </a:p>
        </p:txBody>
      </p:sp>
      <p:sp>
        <p:nvSpPr>
          <p:cNvPr id="8" name="Rectangle 7">
            <a:extLst>
              <a:ext uri="{FF2B5EF4-FFF2-40B4-BE49-F238E27FC236}">
                <a16:creationId xmlns:a16="http://schemas.microsoft.com/office/drawing/2014/main" id="{23B8BC06-B819-49DE-9B15-2C0E2D46D536}"/>
              </a:ext>
            </a:extLst>
          </p:cNvPr>
          <p:cNvSpPr/>
          <p:nvPr/>
        </p:nvSpPr>
        <p:spPr>
          <a:xfrm>
            <a:off x="3347864" y="55085"/>
            <a:ext cx="1080120" cy="3351084"/>
          </a:xfrm>
          <a:prstGeom prst="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413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300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789C8-3AF1-4BE8-9788-94FBDCF3F4B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0CF39D5-177F-4151-B2C2-A5F557AD6BE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D43D866-0896-44F6-938B-49258BAE4983}"/>
              </a:ext>
            </a:extLst>
          </p:cNvPr>
          <p:cNvPicPr>
            <a:picLocks noChangeAspect="1"/>
          </p:cNvPicPr>
          <p:nvPr/>
        </p:nvPicPr>
        <p:blipFill>
          <a:blip r:embed="rId2"/>
          <a:stretch>
            <a:fillRect/>
          </a:stretch>
        </p:blipFill>
        <p:spPr>
          <a:xfrm>
            <a:off x="0" y="1255"/>
            <a:ext cx="9144000" cy="5140990"/>
          </a:xfrm>
          <a:prstGeom prst="rect">
            <a:avLst/>
          </a:prstGeom>
        </p:spPr>
      </p:pic>
      <p:sp>
        <p:nvSpPr>
          <p:cNvPr id="6" name="Oval Callout 5">
            <a:extLst>
              <a:ext uri="{FF2B5EF4-FFF2-40B4-BE49-F238E27FC236}">
                <a16:creationId xmlns:a16="http://schemas.microsoft.com/office/drawing/2014/main" id="{FBDF1BF7-F954-45AC-B751-3F2846DD910A}"/>
              </a:ext>
            </a:extLst>
          </p:cNvPr>
          <p:cNvSpPr/>
          <p:nvPr/>
        </p:nvSpPr>
        <p:spPr>
          <a:xfrm>
            <a:off x="4600889" y="-53163"/>
            <a:ext cx="5122912" cy="1491630"/>
          </a:xfrm>
          <a:prstGeom prst="wedgeEllipseCallout">
            <a:avLst>
              <a:gd name="adj1" fmla="val -76824"/>
              <a:gd name="adj2" fmla="val 127019"/>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Now let’s click on “58” in front of </a:t>
            </a:r>
            <a:r>
              <a:rPr lang="en-US" sz="1400" dirty="0" err="1">
                <a:solidFill>
                  <a:schemeClr val="tx1"/>
                </a:solidFill>
              </a:rPr>
              <a:t>Pavagada</a:t>
            </a:r>
            <a:r>
              <a:rPr lang="en-US" sz="1400" dirty="0">
                <a:solidFill>
                  <a:schemeClr val="tx1"/>
                </a:solidFill>
              </a:rPr>
              <a:t> sub district under “Sub Centers with Village Mapping”</a:t>
            </a:r>
          </a:p>
        </p:txBody>
      </p:sp>
      <p:pic>
        <p:nvPicPr>
          <p:cNvPr id="7" name="Picture 6" descr="D:\IHIP Coordinator\Study Material IHIP\Gujarat State Training IHIP 3-4 Apr 2019\b0b6dd8e-clickgif_01v01v01v01v000000.gif">
            <a:extLst>
              <a:ext uri="{FF2B5EF4-FFF2-40B4-BE49-F238E27FC236}">
                <a16:creationId xmlns:a16="http://schemas.microsoft.com/office/drawing/2014/main" id="{23A83446-2816-4D90-AFA0-6CA8EF251553}"/>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2571750"/>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94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10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A16D2-4925-4F4C-8C59-182EE6656DD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E7B4BFF-7893-4A34-A4B9-97166E0BB07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7FC63AF-9D0F-4D1C-9798-48B174D322DC}"/>
              </a:ext>
            </a:extLst>
          </p:cNvPr>
          <p:cNvPicPr>
            <a:picLocks noChangeAspect="1"/>
          </p:cNvPicPr>
          <p:nvPr/>
        </p:nvPicPr>
        <p:blipFill>
          <a:blip r:embed="rId2"/>
          <a:stretch>
            <a:fillRect/>
          </a:stretch>
        </p:blipFill>
        <p:spPr>
          <a:xfrm>
            <a:off x="0" y="1255"/>
            <a:ext cx="9144000" cy="5140990"/>
          </a:xfrm>
          <a:prstGeom prst="rect">
            <a:avLst/>
          </a:prstGeom>
        </p:spPr>
      </p:pic>
      <p:sp>
        <p:nvSpPr>
          <p:cNvPr id="5" name="Oval Callout 5">
            <a:extLst>
              <a:ext uri="{FF2B5EF4-FFF2-40B4-BE49-F238E27FC236}">
                <a16:creationId xmlns:a16="http://schemas.microsoft.com/office/drawing/2014/main" id="{F39877F4-3A8A-42F6-ACEE-A66E233206EA}"/>
              </a:ext>
            </a:extLst>
          </p:cNvPr>
          <p:cNvSpPr/>
          <p:nvPr/>
        </p:nvSpPr>
        <p:spPr>
          <a:xfrm>
            <a:off x="4932040" y="1419622"/>
            <a:ext cx="5122912" cy="2448272"/>
          </a:xfrm>
          <a:prstGeom prst="wedgeEllipseCallout">
            <a:avLst>
              <a:gd name="adj1" fmla="val -61125"/>
              <a:gd name="adj2" fmla="val 6631"/>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It will list all the HSCs which have been mapped with at least one village; from this page one can cross check the Quality of mapping i.e. whether all the villages in the HSCs are mapped or not, whether correct Villages are mapped or not; if any mistake found then admin user can correct by clicking on the name of the HSC </a:t>
            </a:r>
          </a:p>
        </p:txBody>
      </p:sp>
    </p:spTree>
    <p:extLst>
      <p:ext uri="{BB962C8B-B14F-4D97-AF65-F5344CB8AC3E}">
        <p14:creationId xmlns:p14="http://schemas.microsoft.com/office/powerpoint/2010/main" val="423923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A16D2-4925-4F4C-8C59-182EE6656DD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E7B4BFF-7893-4A34-A4B9-97166E0BB07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7FC63AF-9D0F-4D1C-9798-48B174D322DC}"/>
              </a:ext>
            </a:extLst>
          </p:cNvPr>
          <p:cNvPicPr>
            <a:picLocks noChangeAspect="1"/>
          </p:cNvPicPr>
          <p:nvPr/>
        </p:nvPicPr>
        <p:blipFill>
          <a:blip r:embed="rId2"/>
          <a:stretch>
            <a:fillRect/>
          </a:stretch>
        </p:blipFill>
        <p:spPr>
          <a:xfrm>
            <a:off x="0" y="1255"/>
            <a:ext cx="9144000" cy="5140990"/>
          </a:xfrm>
          <a:prstGeom prst="rect">
            <a:avLst/>
          </a:prstGeom>
        </p:spPr>
      </p:pic>
      <p:sp>
        <p:nvSpPr>
          <p:cNvPr id="6" name="Oval Callout 5">
            <a:extLst>
              <a:ext uri="{FF2B5EF4-FFF2-40B4-BE49-F238E27FC236}">
                <a16:creationId xmlns:a16="http://schemas.microsoft.com/office/drawing/2014/main" id="{CAB24F9B-F640-46EE-8FDB-0034A4648CF5}"/>
              </a:ext>
            </a:extLst>
          </p:cNvPr>
          <p:cNvSpPr/>
          <p:nvPr/>
        </p:nvSpPr>
        <p:spPr>
          <a:xfrm>
            <a:off x="4480019" y="1167100"/>
            <a:ext cx="5122912" cy="1491630"/>
          </a:xfrm>
          <a:prstGeom prst="wedgeEllipseCallout">
            <a:avLst>
              <a:gd name="adj1" fmla="val -89635"/>
              <a:gd name="adj2" fmla="val 77904"/>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Click on “</a:t>
            </a:r>
            <a:r>
              <a:rPr lang="en-US" sz="1400" dirty="0" err="1">
                <a:solidFill>
                  <a:schemeClr val="tx1"/>
                </a:solidFill>
              </a:rPr>
              <a:t>Kannamedi</a:t>
            </a:r>
            <a:r>
              <a:rPr lang="en-US" sz="1400" dirty="0">
                <a:solidFill>
                  <a:schemeClr val="tx1"/>
                </a:solidFill>
              </a:rPr>
              <a:t>” HSC for example</a:t>
            </a:r>
          </a:p>
        </p:txBody>
      </p:sp>
      <p:pic>
        <p:nvPicPr>
          <p:cNvPr id="7" name="Picture 6" descr="D:\IHIP Coordinator\Study Material IHIP\Gujarat State Training IHIP 3-4 Apr 2019\b0b6dd8e-clickgif_01v01v01v01v000000.gif">
            <a:extLst>
              <a:ext uri="{FF2B5EF4-FFF2-40B4-BE49-F238E27FC236}">
                <a16:creationId xmlns:a16="http://schemas.microsoft.com/office/drawing/2014/main" id="{1D154EAA-BBB4-4B98-AB4A-044381558F5D}"/>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6" y="3003798"/>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72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10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457200" y="1200150"/>
            <a:ext cx="8229600" cy="3819871"/>
          </a:xfrm>
        </p:spPr>
        <p:txBody>
          <a:bodyPr>
            <a:normAutofit lnSpcReduction="10000"/>
          </a:bodyPr>
          <a:lstStyle/>
          <a:p>
            <a:pPr marL="342900" lvl="1" indent="-342900">
              <a:buFont typeface="Arial" panose="020B0604020202020204" pitchFamily="34" charset="0"/>
              <a:buChar char="•"/>
            </a:pPr>
            <a:r>
              <a:rPr lang="en-US" dirty="0"/>
              <a:t>To learn about various reports under administration menu</a:t>
            </a:r>
          </a:p>
          <a:p>
            <a:pPr marL="742950" lvl="2" indent="-342900"/>
            <a:r>
              <a:rPr lang="en-US" dirty="0"/>
              <a:t>Staff Summary, </a:t>
            </a:r>
          </a:p>
          <a:p>
            <a:pPr marL="742950" lvl="2" indent="-342900"/>
            <a:r>
              <a:rPr lang="en-US" dirty="0"/>
              <a:t>Equipment Summary, </a:t>
            </a:r>
          </a:p>
          <a:p>
            <a:pPr marL="742950" lvl="2" indent="-342900"/>
            <a:r>
              <a:rPr lang="en-US" dirty="0"/>
              <a:t>Essential Medical Supplies Summary, </a:t>
            </a:r>
          </a:p>
          <a:p>
            <a:pPr marL="742950" lvl="2" indent="-342900"/>
            <a:r>
              <a:rPr lang="en-US" dirty="0"/>
              <a:t>Log in History, </a:t>
            </a:r>
          </a:p>
          <a:p>
            <a:pPr marL="742950" lvl="2" indent="-342900"/>
            <a:r>
              <a:rPr lang="en-US" dirty="0"/>
              <a:t>Usage Summary</a:t>
            </a:r>
          </a:p>
          <a:p>
            <a:pPr marL="742950" lvl="2" indent="-342900"/>
            <a:r>
              <a:rPr lang="en-US" dirty="0"/>
              <a:t>Profile Update Status</a:t>
            </a:r>
          </a:p>
          <a:p>
            <a:pPr marL="742950" lvl="2" indent="-342900"/>
            <a:r>
              <a:rPr lang="en-US" dirty="0"/>
              <a:t>Subcenter Village Mapping</a:t>
            </a:r>
          </a:p>
          <a:p>
            <a:pPr marL="0" lvl="1" indent="0">
              <a:buNone/>
            </a:pPr>
            <a:endParaRPr lang="en-US" dirty="0"/>
          </a:p>
        </p:txBody>
      </p:sp>
    </p:spTree>
    <p:extLst>
      <p:ext uri="{BB962C8B-B14F-4D97-AF65-F5344CB8AC3E}">
        <p14:creationId xmlns:p14="http://schemas.microsoft.com/office/powerpoint/2010/main" val="5667327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14B97-7553-4855-B394-EC3974AB817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308609A-A168-4170-9FDA-BED0DBD7148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5C6F67B-ACF3-45D0-9378-18E94BD4DB7B}"/>
              </a:ext>
            </a:extLst>
          </p:cNvPr>
          <p:cNvPicPr>
            <a:picLocks noChangeAspect="1"/>
          </p:cNvPicPr>
          <p:nvPr/>
        </p:nvPicPr>
        <p:blipFill>
          <a:blip r:embed="rId2"/>
          <a:stretch>
            <a:fillRect/>
          </a:stretch>
        </p:blipFill>
        <p:spPr>
          <a:xfrm>
            <a:off x="0" y="1255"/>
            <a:ext cx="9144000" cy="5140990"/>
          </a:xfrm>
          <a:prstGeom prst="rect">
            <a:avLst/>
          </a:prstGeom>
        </p:spPr>
      </p:pic>
      <p:sp>
        <p:nvSpPr>
          <p:cNvPr id="5" name="Oval Callout 5">
            <a:extLst>
              <a:ext uri="{FF2B5EF4-FFF2-40B4-BE49-F238E27FC236}">
                <a16:creationId xmlns:a16="http://schemas.microsoft.com/office/drawing/2014/main" id="{0BBE539F-E845-4856-A874-23E8D80A41D4}"/>
              </a:ext>
            </a:extLst>
          </p:cNvPr>
          <p:cNvSpPr/>
          <p:nvPr/>
        </p:nvSpPr>
        <p:spPr>
          <a:xfrm>
            <a:off x="4716016" y="4317640"/>
            <a:ext cx="3672408" cy="619881"/>
          </a:xfrm>
          <a:prstGeom prst="wedgeEllipseCallout">
            <a:avLst>
              <a:gd name="adj1" fmla="val -40644"/>
              <a:gd name="adj2" fmla="val -88904"/>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 new window will open up having the details of the selected Health Sub Center</a:t>
            </a:r>
          </a:p>
        </p:txBody>
      </p:sp>
    </p:spTree>
    <p:extLst>
      <p:ext uri="{BB962C8B-B14F-4D97-AF65-F5344CB8AC3E}">
        <p14:creationId xmlns:p14="http://schemas.microsoft.com/office/powerpoint/2010/main" val="314572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88915-6DF2-438F-8455-C71986ADDDA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F3F4773-FDA2-49F1-9976-469CA2426DA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9B634BFA-B373-47E2-89BA-F5ED461F1C29}"/>
              </a:ext>
            </a:extLst>
          </p:cNvPr>
          <p:cNvPicPr>
            <a:picLocks noChangeAspect="1"/>
          </p:cNvPicPr>
          <p:nvPr/>
        </p:nvPicPr>
        <p:blipFill>
          <a:blip r:embed="rId2"/>
          <a:stretch>
            <a:fillRect/>
          </a:stretch>
        </p:blipFill>
        <p:spPr>
          <a:xfrm>
            <a:off x="0" y="1255"/>
            <a:ext cx="9144000" cy="5140990"/>
          </a:xfrm>
          <a:prstGeom prst="rect">
            <a:avLst/>
          </a:prstGeom>
        </p:spPr>
      </p:pic>
      <p:sp>
        <p:nvSpPr>
          <p:cNvPr id="6" name="Oval Callout 5">
            <a:extLst>
              <a:ext uri="{FF2B5EF4-FFF2-40B4-BE49-F238E27FC236}">
                <a16:creationId xmlns:a16="http://schemas.microsoft.com/office/drawing/2014/main" id="{F5D0FDFC-3F04-465A-9ED6-A135D9478251}"/>
              </a:ext>
            </a:extLst>
          </p:cNvPr>
          <p:cNvSpPr/>
          <p:nvPr/>
        </p:nvSpPr>
        <p:spPr>
          <a:xfrm>
            <a:off x="5471003" y="316144"/>
            <a:ext cx="4129608" cy="2581243"/>
          </a:xfrm>
          <a:prstGeom prst="wedgeEllipseCallout">
            <a:avLst>
              <a:gd name="adj1" fmla="val -68711"/>
              <a:gd name="adj2" fmla="val 49239"/>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The admin user can cross check mapping of HSC with the villages here itself if admin user knows which villages does the HSC cater; if the mapping is correct, just close the window but if mapping is incorrect then remove the incorrect village and add the correct village; if any village is still missing then add that village from the drop down list</a:t>
            </a:r>
          </a:p>
        </p:txBody>
      </p:sp>
    </p:spTree>
    <p:extLst>
      <p:ext uri="{BB962C8B-B14F-4D97-AF65-F5344CB8AC3E}">
        <p14:creationId xmlns:p14="http://schemas.microsoft.com/office/powerpoint/2010/main" val="44587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1F666-3A91-40FA-BE88-37E74BB4706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2F6FFFD-6F2E-4DEA-BF9F-A94A6316D7D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01A4639-E620-452E-AA73-D0C9D43C8874}"/>
              </a:ext>
            </a:extLst>
          </p:cNvPr>
          <p:cNvPicPr>
            <a:picLocks noChangeAspect="1"/>
          </p:cNvPicPr>
          <p:nvPr/>
        </p:nvPicPr>
        <p:blipFill>
          <a:blip r:embed="rId2"/>
          <a:stretch>
            <a:fillRect/>
          </a:stretch>
        </p:blipFill>
        <p:spPr>
          <a:xfrm>
            <a:off x="0" y="1255"/>
            <a:ext cx="9144000" cy="5140990"/>
          </a:xfrm>
          <a:prstGeom prst="rect">
            <a:avLst/>
          </a:prstGeom>
        </p:spPr>
      </p:pic>
      <p:sp>
        <p:nvSpPr>
          <p:cNvPr id="5" name="Rectangle 4">
            <a:extLst>
              <a:ext uri="{FF2B5EF4-FFF2-40B4-BE49-F238E27FC236}">
                <a16:creationId xmlns:a16="http://schemas.microsoft.com/office/drawing/2014/main" id="{AD6B29B5-0A93-4273-9D3E-CE5AAD6192DD}"/>
              </a:ext>
            </a:extLst>
          </p:cNvPr>
          <p:cNvSpPr/>
          <p:nvPr/>
        </p:nvSpPr>
        <p:spPr>
          <a:xfrm>
            <a:off x="4572000" y="1200152"/>
            <a:ext cx="4114800" cy="3394472"/>
          </a:xfrm>
          <a:prstGeom prst="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Callout 5">
            <a:extLst>
              <a:ext uri="{FF2B5EF4-FFF2-40B4-BE49-F238E27FC236}">
                <a16:creationId xmlns:a16="http://schemas.microsoft.com/office/drawing/2014/main" id="{84521B9B-689F-4AD3-9379-A8A631A78FEE}"/>
              </a:ext>
            </a:extLst>
          </p:cNvPr>
          <p:cNvSpPr/>
          <p:nvPr/>
        </p:nvSpPr>
        <p:spPr>
          <a:xfrm>
            <a:off x="-550912" y="-63795"/>
            <a:ext cx="5122912" cy="1491630"/>
          </a:xfrm>
          <a:prstGeom prst="wedgeEllipseCallout">
            <a:avLst>
              <a:gd name="adj1" fmla="val 49512"/>
              <a:gd name="adj2" fmla="val 70260"/>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The right sided table shows Sub-District wise number of Villages along with their distribution in villages mapped with HSC and villages not mapped with any HSC</a:t>
            </a:r>
          </a:p>
        </p:txBody>
      </p:sp>
    </p:spTree>
    <p:extLst>
      <p:ext uri="{BB962C8B-B14F-4D97-AF65-F5344CB8AC3E}">
        <p14:creationId xmlns:p14="http://schemas.microsoft.com/office/powerpoint/2010/main" val="155030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1F666-3A91-40FA-BE88-37E74BB4706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2F6FFFD-6F2E-4DEA-BF9F-A94A6316D7D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01A4639-E620-452E-AA73-D0C9D43C8874}"/>
              </a:ext>
            </a:extLst>
          </p:cNvPr>
          <p:cNvPicPr>
            <a:picLocks noChangeAspect="1"/>
          </p:cNvPicPr>
          <p:nvPr/>
        </p:nvPicPr>
        <p:blipFill>
          <a:blip r:embed="rId2"/>
          <a:stretch>
            <a:fillRect/>
          </a:stretch>
        </p:blipFill>
        <p:spPr>
          <a:xfrm>
            <a:off x="0" y="1255"/>
            <a:ext cx="9144000" cy="5140990"/>
          </a:xfrm>
          <a:prstGeom prst="rect">
            <a:avLst/>
          </a:prstGeom>
        </p:spPr>
      </p:pic>
      <p:sp>
        <p:nvSpPr>
          <p:cNvPr id="6" name="Oval Callout 5">
            <a:extLst>
              <a:ext uri="{FF2B5EF4-FFF2-40B4-BE49-F238E27FC236}">
                <a16:creationId xmlns:a16="http://schemas.microsoft.com/office/drawing/2014/main" id="{84521B9B-689F-4AD3-9379-A8A631A78FEE}"/>
              </a:ext>
            </a:extLst>
          </p:cNvPr>
          <p:cNvSpPr/>
          <p:nvPr/>
        </p:nvSpPr>
        <p:spPr>
          <a:xfrm>
            <a:off x="-550912" y="-63795"/>
            <a:ext cx="5122912" cy="1491630"/>
          </a:xfrm>
          <a:prstGeom prst="wedgeEllipseCallout">
            <a:avLst>
              <a:gd name="adj1" fmla="val 123489"/>
              <a:gd name="adj2" fmla="val 128608"/>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One can click on a particular number to get the list of Villages of that category; let’s take an example and click on “5” in front of </a:t>
            </a:r>
            <a:r>
              <a:rPr lang="en-US" sz="1400" dirty="0" err="1">
                <a:solidFill>
                  <a:schemeClr val="tx1"/>
                </a:solidFill>
              </a:rPr>
              <a:t>Pavagada</a:t>
            </a:r>
            <a:r>
              <a:rPr lang="en-US" sz="1400" dirty="0">
                <a:solidFill>
                  <a:schemeClr val="tx1"/>
                </a:solidFill>
              </a:rPr>
              <a:t> sub district under Villages not mapped to HSC</a:t>
            </a:r>
          </a:p>
        </p:txBody>
      </p:sp>
      <p:pic>
        <p:nvPicPr>
          <p:cNvPr id="8" name="Picture 7" descr="D:\IHIP Coordinator\Study Material IHIP\Gujarat State Training IHIP 3-4 Apr 2019\b0b6dd8e-clickgif_01v01v01v01v000000.gif">
            <a:extLst>
              <a:ext uri="{FF2B5EF4-FFF2-40B4-BE49-F238E27FC236}">
                <a16:creationId xmlns:a16="http://schemas.microsoft.com/office/drawing/2014/main" id="{657F9965-16C8-4CB2-96BD-2664C4C113BD}"/>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8424" y="2571750"/>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45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6294E-611C-43C2-A5BD-F7F9FCC1905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F51D62A-D7F5-4BEA-B556-8E5F14F1607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212A22C-6BA2-4807-9D50-1B1B11925BE1}"/>
              </a:ext>
            </a:extLst>
          </p:cNvPr>
          <p:cNvPicPr>
            <a:picLocks noChangeAspect="1"/>
          </p:cNvPicPr>
          <p:nvPr/>
        </p:nvPicPr>
        <p:blipFill>
          <a:blip r:embed="rId2"/>
          <a:stretch>
            <a:fillRect/>
          </a:stretch>
        </p:blipFill>
        <p:spPr>
          <a:xfrm>
            <a:off x="0" y="1255"/>
            <a:ext cx="9144000" cy="5140990"/>
          </a:xfrm>
          <a:prstGeom prst="rect">
            <a:avLst/>
          </a:prstGeom>
        </p:spPr>
      </p:pic>
      <p:sp>
        <p:nvSpPr>
          <p:cNvPr id="5" name="Rectangle 4">
            <a:extLst>
              <a:ext uri="{FF2B5EF4-FFF2-40B4-BE49-F238E27FC236}">
                <a16:creationId xmlns:a16="http://schemas.microsoft.com/office/drawing/2014/main" id="{A550EAA8-016F-44A7-9324-1910078178C0}"/>
              </a:ext>
            </a:extLst>
          </p:cNvPr>
          <p:cNvSpPr/>
          <p:nvPr/>
        </p:nvSpPr>
        <p:spPr>
          <a:xfrm>
            <a:off x="323528" y="3634722"/>
            <a:ext cx="8363272" cy="1491630"/>
          </a:xfrm>
          <a:prstGeom prst="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Callout 5">
            <a:extLst>
              <a:ext uri="{FF2B5EF4-FFF2-40B4-BE49-F238E27FC236}">
                <a16:creationId xmlns:a16="http://schemas.microsoft.com/office/drawing/2014/main" id="{8D4FC875-BE56-40DA-9F46-FC37C3249EAA}"/>
              </a:ext>
            </a:extLst>
          </p:cNvPr>
          <p:cNvSpPr/>
          <p:nvPr/>
        </p:nvSpPr>
        <p:spPr>
          <a:xfrm>
            <a:off x="-180528" y="64884"/>
            <a:ext cx="5122912" cy="1491630"/>
          </a:xfrm>
          <a:prstGeom prst="wedgeEllipseCallout">
            <a:avLst>
              <a:gd name="adj1" fmla="val 29020"/>
              <a:gd name="adj2" fmla="val 184440"/>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As you can see that it’s showing </a:t>
            </a:r>
            <a:r>
              <a:rPr lang="en-US" sz="1400" dirty="0" err="1">
                <a:solidFill>
                  <a:schemeClr val="tx1"/>
                </a:solidFill>
              </a:rPr>
              <a:t>Pavagada</a:t>
            </a:r>
            <a:r>
              <a:rPr lang="en-US" sz="1400" dirty="0">
                <a:solidFill>
                  <a:schemeClr val="tx1"/>
                </a:solidFill>
              </a:rPr>
              <a:t> sub district’s 5 villages which have not been mapped with any HSC</a:t>
            </a:r>
          </a:p>
        </p:txBody>
      </p:sp>
    </p:spTree>
    <p:extLst>
      <p:ext uri="{BB962C8B-B14F-4D97-AF65-F5344CB8AC3E}">
        <p14:creationId xmlns:p14="http://schemas.microsoft.com/office/powerpoint/2010/main" val="30828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1F666-3A91-40FA-BE88-37E74BB4706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2F6FFFD-6F2E-4DEA-BF9F-A94A6316D7D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01A4639-E620-452E-AA73-D0C9D43C8874}"/>
              </a:ext>
            </a:extLst>
          </p:cNvPr>
          <p:cNvPicPr>
            <a:picLocks noChangeAspect="1"/>
          </p:cNvPicPr>
          <p:nvPr/>
        </p:nvPicPr>
        <p:blipFill>
          <a:blip r:embed="rId2"/>
          <a:stretch>
            <a:fillRect/>
          </a:stretch>
        </p:blipFill>
        <p:spPr>
          <a:xfrm>
            <a:off x="0" y="1255"/>
            <a:ext cx="9144000" cy="5140990"/>
          </a:xfrm>
          <a:prstGeom prst="rect">
            <a:avLst/>
          </a:prstGeom>
        </p:spPr>
      </p:pic>
      <p:sp>
        <p:nvSpPr>
          <p:cNvPr id="6" name="Oval Callout 5">
            <a:extLst>
              <a:ext uri="{FF2B5EF4-FFF2-40B4-BE49-F238E27FC236}">
                <a16:creationId xmlns:a16="http://schemas.microsoft.com/office/drawing/2014/main" id="{84521B9B-689F-4AD3-9379-A8A631A78FEE}"/>
              </a:ext>
            </a:extLst>
          </p:cNvPr>
          <p:cNvSpPr/>
          <p:nvPr/>
        </p:nvSpPr>
        <p:spPr>
          <a:xfrm>
            <a:off x="-550912" y="-63795"/>
            <a:ext cx="5122912" cy="1491630"/>
          </a:xfrm>
          <a:prstGeom prst="wedgeEllipseCallout">
            <a:avLst>
              <a:gd name="adj1" fmla="val 100909"/>
              <a:gd name="adj2" fmla="val 127870"/>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Now let’s click on “158” in front of </a:t>
            </a:r>
            <a:r>
              <a:rPr lang="en-US" sz="1400" dirty="0" err="1">
                <a:solidFill>
                  <a:schemeClr val="tx1"/>
                </a:solidFill>
              </a:rPr>
              <a:t>Pavagada</a:t>
            </a:r>
            <a:r>
              <a:rPr lang="en-US" sz="1400" dirty="0">
                <a:solidFill>
                  <a:schemeClr val="tx1"/>
                </a:solidFill>
              </a:rPr>
              <a:t> sub district under “Villages mapped to Sub Center”</a:t>
            </a:r>
          </a:p>
        </p:txBody>
      </p:sp>
      <p:pic>
        <p:nvPicPr>
          <p:cNvPr id="8" name="Picture 7" descr="D:\IHIP Coordinator\Study Material IHIP\Gujarat State Training IHIP 3-4 Apr 2019\b0b6dd8e-clickgif_01v01v01v01v000000.gif">
            <a:extLst>
              <a:ext uri="{FF2B5EF4-FFF2-40B4-BE49-F238E27FC236}">
                <a16:creationId xmlns:a16="http://schemas.microsoft.com/office/drawing/2014/main" id="{657F9965-16C8-4CB2-96BD-2664C4C113BD}"/>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2567146"/>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7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CC594-4A1C-4715-AB4D-54A6ACB8E5D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6255389-C37B-4139-AAE8-52A49A9472D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444AFAA-B5A6-4304-923E-B3115EF7B6B0}"/>
              </a:ext>
            </a:extLst>
          </p:cNvPr>
          <p:cNvPicPr>
            <a:picLocks noChangeAspect="1"/>
          </p:cNvPicPr>
          <p:nvPr/>
        </p:nvPicPr>
        <p:blipFill>
          <a:blip r:embed="rId2"/>
          <a:stretch>
            <a:fillRect/>
          </a:stretch>
        </p:blipFill>
        <p:spPr>
          <a:xfrm>
            <a:off x="0" y="1255"/>
            <a:ext cx="9144000" cy="5140990"/>
          </a:xfrm>
          <a:prstGeom prst="rect">
            <a:avLst/>
          </a:prstGeom>
        </p:spPr>
      </p:pic>
      <p:sp>
        <p:nvSpPr>
          <p:cNvPr id="5" name="Oval Callout 5">
            <a:extLst>
              <a:ext uri="{FF2B5EF4-FFF2-40B4-BE49-F238E27FC236}">
                <a16:creationId xmlns:a16="http://schemas.microsoft.com/office/drawing/2014/main" id="{75011D6D-2CAB-441A-832A-10ACC7760893}"/>
              </a:ext>
            </a:extLst>
          </p:cNvPr>
          <p:cNvSpPr/>
          <p:nvPr/>
        </p:nvSpPr>
        <p:spPr>
          <a:xfrm>
            <a:off x="-324544" y="725149"/>
            <a:ext cx="3672408" cy="4046167"/>
          </a:xfrm>
          <a:prstGeom prst="wedgeEllipseCallout">
            <a:avLst>
              <a:gd name="adj1" fmla="val 50890"/>
              <a:gd name="adj2" fmla="val -44841"/>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It will list all the Villages which have been mapped with HSC with name of the HSC with which the village has been mapped; from this page one can cross check the Quality of mapping i.e. whether the villages have been mapped with correct HSC or not; if any mistake found then it can be corrected by using “Administration </a:t>
            </a:r>
            <a:r>
              <a:rPr lang="en-US" sz="1400" dirty="0">
                <a:solidFill>
                  <a:schemeClr val="tx1"/>
                </a:solidFill>
                <a:sym typeface="Wingdings" panose="05000000000000000000" pitchFamily="2" charset="2"/>
              </a:rPr>
              <a:t> Manage Health Facilities  Actions (of the correct HSC)  Edit Facility Details” and then selecting the village in mapping of correct HSC under “Villages covered”</a:t>
            </a:r>
            <a:endParaRPr lang="en-US" sz="1400" dirty="0">
              <a:solidFill>
                <a:schemeClr val="tx1"/>
              </a:solidFill>
            </a:endParaRPr>
          </a:p>
        </p:txBody>
      </p:sp>
    </p:spTree>
    <p:extLst>
      <p:ext uri="{BB962C8B-B14F-4D97-AF65-F5344CB8AC3E}">
        <p14:creationId xmlns:p14="http://schemas.microsoft.com/office/powerpoint/2010/main" val="143582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27940-D21E-439B-87FC-7DCDDBE8C09C}"/>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EA77F896-FA2A-41D6-AD51-964B200BAC0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2728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For Factual data entry, type or copy-paste </a:t>
            </a:r>
            <a:r>
              <a:rPr lang="en-US" dirty="0">
                <a:hlinkClick r:id="rId2"/>
              </a:rPr>
              <a:t>https://ihiptraining.in//idsp/#!/login</a:t>
            </a:r>
            <a:r>
              <a:rPr lang="en-US" dirty="0"/>
              <a:t> in URL in the web browser</a:t>
            </a:r>
          </a:p>
          <a:p>
            <a:r>
              <a:rPr lang="en-US" dirty="0"/>
              <a:t>Here, for demonstration purpose, we will be using Learning Platform which is </a:t>
            </a:r>
            <a:r>
              <a:rPr lang="en-US" dirty="0">
                <a:hlinkClick r:id="rId3"/>
              </a:rPr>
              <a:t>http://ihip</a:t>
            </a:r>
            <a:r>
              <a:rPr lang="en-US" dirty="0">
                <a:hlinkClick r:id="rId4"/>
              </a:rPr>
              <a:t>training.in</a:t>
            </a:r>
            <a:r>
              <a:rPr lang="en-US" dirty="0">
                <a:hlinkClick r:id="rId3"/>
              </a:rPr>
              <a:t>/idsp/#!/login</a:t>
            </a:r>
            <a:r>
              <a:rPr lang="en-US" dirty="0"/>
              <a:t> </a:t>
            </a:r>
          </a:p>
          <a:p>
            <a:endParaRPr lang="en-US" dirty="0"/>
          </a:p>
          <a:p>
            <a:r>
              <a:rPr lang="en-US" dirty="0"/>
              <a:t>We’ll take example of State level user ID to understand various reports under Administration menu</a:t>
            </a:r>
          </a:p>
        </p:txBody>
      </p:sp>
    </p:spTree>
    <p:extLst>
      <p:ext uri="{BB962C8B-B14F-4D97-AF65-F5344CB8AC3E}">
        <p14:creationId xmlns:p14="http://schemas.microsoft.com/office/powerpoint/2010/main" val="2188117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166" y="-26705"/>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39552" y="2067694"/>
            <a:ext cx="1872208" cy="1477328"/>
          </a:xfrm>
          <a:prstGeom prst="rect">
            <a:avLst/>
          </a:prstGeom>
          <a:noFill/>
          <a:ln>
            <a:solidFill>
              <a:schemeClr val="accent1"/>
            </a:solidFill>
          </a:ln>
          <a:effectLst>
            <a:glow rad="63500">
              <a:schemeClr val="accent3">
                <a:satMod val="175000"/>
                <a:alpha val="40000"/>
              </a:schemeClr>
            </a:glow>
          </a:effectLst>
        </p:spPr>
        <p:txBody>
          <a:bodyPr wrap="square" rtlCol="0">
            <a:spAutoFit/>
          </a:bodyPr>
          <a:lstStyle/>
          <a:p>
            <a:r>
              <a:rPr lang="en-US" dirty="0">
                <a:solidFill>
                  <a:srgbClr val="002060"/>
                </a:solidFill>
              </a:rPr>
              <a:t>After typing the relevant link in the URL, you will come to the  “Sign In” page</a:t>
            </a:r>
          </a:p>
        </p:txBody>
      </p:sp>
    </p:spTree>
    <p:extLst>
      <p:ext uri="{BB962C8B-B14F-4D97-AF65-F5344CB8AC3E}">
        <p14:creationId xmlns:p14="http://schemas.microsoft.com/office/powerpoint/2010/main" val="180197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24141"/>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724128" y="2859782"/>
            <a:ext cx="2880320" cy="2031325"/>
          </a:xfrm>
          <a:prstGeom prst="rect">
            <a:avLst/>
          </a:prstGeom>
          <a:noFill/>
          <a:ln>
            <a:solidFill>
              <a:schemeClr val="accent1"/>
            </a:solidFill>
          </a:ln>
          <a:effectLst>
            <a:glow rad="63500">
              <a:schemeClr val="accent3">
                <a:satMod val="175000"/>
                <a:alpha val="40000"/>
              </a:schemeClr>
            </a:glow>
          </a:effectLst>
        </p:spPr>
        <p:txBody>
          <a:bodyPr wrap="square" rtlCol="0">
            <a:spAutoFit/>
          </a:bodyPr>
          <a:lstStyle/>
          <a:p>
            <a:r>
              <a:rPr lang="en-US" dirty="0">
                <a:solidFill>
                  <a:srgbClr val="002060"/>
                </a:solidFill>
              </a:rPr>
              <a:t>Now Let’s first log in through the State user;</a:t>
            </a:r>
          </a:p>
          <a:p>
            <a:r>
              <a:rPr lang="en-US" dirty="0">
                <a:solidFill>
                  <a:srgbClr val="002060"/>
                </a:solidFill>
              </a:rPr>
              <a:t>Write Username and Password in the relevant fields and enter the CAPTCHA; then click on “Sign In” button to log in</a:t>
            </a:r>
          </a:p>
        </p:txBody>
      </p:sp>
      <p:pic>
        <p:nvPicPr>
          <p:cNvPr id="6" name="Picture 5" descr="D:\IHIP Coordinator\Study Material IHIP\Gujarat State Training IHIP 3-4 Apr 2019\b0b6dd8e-clickgif_01v01v01v01v00000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1771" y="4598282"/>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47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4" fill="hold" nodeType="withEffect">
                                  <p:stCondLst>
                                    <p:cond delay="50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37A88-35F2-4B81-A076-777E5A5ACEF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F73FAC6-9A33-4052-B8B5-A61CCABD034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1BF1D2A-91C0-48B9-917E-368A5BF02D60}"/>
              </a:ext>
            </a:extLst>
          </p:cNvPr>
          <p:cNvPicPr>
            <a:picLocks noChangeAspect="1"/>
          </p:cNvPicPr>
          <p:nvPr/>
        </p:nvPicPr>
        <p:blipFill>
          <a:blip r:embed="rId2"/>
          <a:stretch>
            <a:fillRect/>
          </a:stretch>
        </p:blipFill>
        <p:spPr>
          <a:xfrm>
            <a:off x="0" y="1255"/>
            <a:ext cx="9144000" cy="5140990"/>
          </a:xfrm>
          <a:prstGeom prst="rect">
            <a:avLst/>
          </a:prstGeom>
        </p:spPr>
      </p:pic>
      <p:sp>
        <p:nvSpPr>
          <p:cNvPr id="5" name="Oval Callout 4">
            <a:extLst>
              <a:ext uri="{FF2B5EF4-FFF2-40B4-BE49-F238E27FC236}">
                <a16:creationId xmlns:a16="http://schemas.microsoft.com/office/drawing/2014/main" id="{CD1B982B-8AE4-4D7D-AB5B-3C5FB06DE640}"/>
              </a:ext>
            </a:extLst>
          </p:cNvPr>
          <p:cNvSpPr/>
          <p:nvPr/>
        </p:nvSpPr>
        <p:spPr>
          <a:xfrm>
            <a:off x="179512" y="123478"/>
            <a:ext cx="5616624" cy="720080"/>
          </a:xfrm>
          <a:prstGeom prst="wedgeEllipseCallout">
            <a:avLst>
              <a:gd name="adj1" fmla="val 41611"/>
              <a:gd name="adj2" fmla="val 106725"/>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By clicking on “Administration” menu, you will get the following list of submenu</a:t>
            </a:r>
          </a:p>
        </p:txBody>
      </p:sp>
      <p:sp>
        <p:nvSpPr>
          <p:cNvPr id="6" name="Rectangle 5">
            <a:extLst>
              <a:ext uri="{FF2B5EF4-FFF2-40B4-BE49-F238E27FC236}">
                <a16:creationId xmlns:a16="http://schemas.microsoft.com/office/drawing/2014/main" id="{184CCC21-00E4-467A-9E43-2C18C754E6A9}"/>
              </a:ext>
            </a:extLst>
          </p:cNvPr>
          <p:cNvSpPr/>
          <p:nvPr/>
        </p:nvSpPr>
        <p:spPr>
          <a:xfrm>
            <a:off x="5220072" y="1347614"/>
            <a:ext cx="2448272" cy="2160240"/>
          </a:xfrm>
          <a:prstGeom prst="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497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10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465</TotalTime>
  <Words>2024</Words>
  <Application>Microsoft Office PowerPoint</Application>
  <PresentationFormat>On-screen Show (16:9)</PresentationFormat>
  <Paragraphs>128</Paragraphs>
  <Slides>57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57</vt:i4>
      </vt:variant>
    </vt:vector>
  </HeadingPairs>
  <TitlesOfParts>
    <vt:vector size="60" baseType="lpstr">
      <vt:lpstr>Arial</vt:lpstr>
      <vt:lpstr>Calibri</vt:lpstr>
      <vt:lpstr>Office Theme</vt:lpstr>
      <vt:lpstr>Administration Menu of  IDSP module of IHIP</vt:lpstr>
      <vt:lpstr>Administration menu is divided in 3 presentations</vt:lpstr>
      <vt:lpstr>Administration menu is divided in 3 presentations</vt:lpstr>
      <vt:lpstr>“Reports under Administration menu”</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Administration Menu of  IDSP module of IHIP</dc:title>
  <dc:creator>JARIWALA, Devang</dc:creator>
  <cp:lastModifiedBy>JARIWALA, Devang</cp:lastModifiedBy>
  <cp:revision>78</cp:revision>
  <dcterms:created xsi:type="dcterms:W3CDTF">2019-05-02T06:49:08Z</dcterms:created>
  <dcterms:modified xsi:type="dcterms:W3CDTF">2021-02-19T10:14:06Z</dcterms:modified>
</cp:coreProperties>
</file>