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2" r:id="rId5"/>
    <p:sldId id="294" r:id="rId6"/>
    <p:sldId id="295" r:id="rId7"/>
    <p:sldId id="296" r:id="rId8"/>
    <p:sldId id="257" r:id="rId9"/>
    <p:sldId id="259" r:id="rId10"/>
    <p:sldId id="260" r:id="rId11"/>
    <p:sldId id="261" r:id="rId12"/>
    <p:sldId id="262" r:id="rId13"/>
    <p:sldId id="263" r:id="rId14"/>
    <p:sldId id="297" r:id="rId15"/>
    <p:sldId id="264" r:id="rId16"/>
    <p:sldId id="265" r:id="rId17"/>
    <p:sldId id="266" r:id="rId18"/>
    <p:sldId id="268" r:id="rId19"/>
    <p:sldId id="269" r:id="rId20"/>
    <p:sldId id="276" r:id="rId21"/>
    <p:sldId id="277" r:id="rId22"/>
    <p:sldId id="298" r:id="rId23"/>
    <p:sldId id="299" r:id="rId24"/>
    <p:sldId id="273" r:id="rId25"/>
    <p:sldId id="274" r:id="rId26"/>
    <p:sldId id="275" r:id="rId27"/>
    <p:sldId id="278" r:id="rId28"/>
    <p:sldId id="306" r:id="rId29"/>
    <p:sldId id="300" r:id="rId30"/>
    <p:sldId id="279" r:id="rId31"/>
    <p:sldId id="302" r:id="rId32"/>
    <p:sldId id="301" r:id="rId33"/>
    <p:sldId id="303" r:id="rId34"/>
    <p:sldId id="307" r:id="rId35"/>
    <p:sldId id="280" r:id="rId36"/>
    <p:sldId id="308" r:id="rId37"/>
    <p:sldId id="309" r:id="rId38"/>
    <p:sldId id="310" r:id="rId39"/>
    <p:sldId id="281" r:id="rId40"/>
    <p:sldId id="311" r:id="rId41"/>
    <p:sldId id="312" r:id="rId42"/>
    <p:sldId id="313" r:id="rId43"/>
    <p:sldId id="314" r:id="rId44"/>
    <p:sldId id="315" r:id="rId45"/>
    <p:sldId id="316" r:id="rId46"/>
    <p:sldId id="305" r:id="rId47"/>
    <p:sldId id="283" r:id="rId48"/>
    <p:sldId id="282" r:id="rId49"/>
    <p:sldId id="284" r:id="rId50"/>
    <p:sldId id="317" r:id="rId51"/>
    <p:sldId id="318" r:id="rId52"/>
    <p:sldId id="286" r:id="rId53"/>
    <p:sldId id="287" r:id="rId54"/>
    <p:sldId id="319" r:id="rId55"/>
    <p:sldId id="320" r:id="rId56"/>
    <p:sldId id="321" r:id="rId57"/>
    <p:sldId id="322" r:id="rId58"/>
    <p:sldId id="324" r:id="rId59"/>
    <p:sldId id="323" r:id="rId60"/>
    <p:sldId id="288"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44" y="2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920FB-1E4F-411B-A9DD-20929E98C3A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A5C28FBF-762F-4357-BD9C-EC902A77C1A1}">
      <dgm:prSet phldrT="[Text]" custT="1"/>
      <dgm:spPr/>
      <dgm:t>
        <a:bodyPr/>
        <a:lstStyle/>
        <a:p>
          <a:r>
            <a:rPr lang="en-US" sz="1400" dirty="0"/>
            <a:t>Event Alert generation by Sub-center user or Health Facility (PHC/CHC/SDH/DH/MCH or any other health facility) user or DSO/SSO/CSU user</a:t>
          </a:r>
        </a:p>
        <a:p>
          <a:r>
            <a:rPr lang="en-US" sz="1400" dirty="0"/>
            <a:t>Or</a:t>
          </a:r>
        </a:p>
        <a:p>
          <a:r>
            <a:rPr lang="en-US" sz="1400" dirty="0"/>
            <a:t>Health Condition Alert generation based on L form data</a:t>
          </a:r>
        </a:p>
      </dgm:t>
    </dgm:pt>
    <dgm:pt modelId="{8753A70D-BC03-408C-ACC6-457340C17C64}" type="parTrans" cxnId="{46AC9B5A-5A0D-4DBD-9F82-35D8ACF36EDE}">
      <dgm:prSet/>
      <dgm:spPr/>
      <dgm:t>
        <a:bodyPr/>
        <a:lstStyle/>
        <a:p>
          <a:endParaRPr lang="en-US"/>
        </a:p>
      </dgm:t>
    </dgm:pt>
    <dgm:pt modelId="{F8CB5B48-06A6-4E0F-8E49-BCB909D4C3DF}" type="sibTrans" cxnId="{46AC9B5A-5A0D-4DBD-9F82-35D8ACF36EDE}">
      <dgm:prSet/>
      <dgm:spPr/>
      <dgm:t>
        <a:bodyPr/>
        <a:lstStyle/>
        <a:p>
          <a:endParaRPr lang="en-US"/>
        </a:p>
      </dgm:t>
    </dgm:pt>
    <dgm:pt modelId="{6D30BE60-CDFB-40FE-914A-B3C62F4E8139}">
      <dgm:prSet phldrT="[Text]" custT="1"/>
      <dgm:spPr/>
      <dgm:t>
        <a:bodyPr/>
        <a:lstStyle/>
        <a:p>
          <a:r>
            <a:rPr lang="en-US" sz="1400" dirty="0"/>
            <a:t>Conversion of Event Alert or health condition alert by DSO user in to ‘Outbreak’ requiring detailed investigation</a:t>
          </a:r>
        </a:p>
      </dgm:t>
    </dgm:pt>
    <dgm:pt modelId="{C7068378-3F20-4947-BF37-3F9DB3B7A74C}" type="parTrans" cxnId="{CD8195A9-4E63-4EAB-AAF5-ACAF370DA07C}">
      <dgm:prSet/>
      <dgm:spPr/>
      <dgm:t>
        <a:bodyPr/>
        <a:lstStyle/>
        <a:p>
          <a:endParaRPr lang="en-US"/>
        </a:p>
      </dgm:t>
    </dgm:pt>
    <dgm:pt modelId="{AAF35B6D-E1E9-4AEC-8A50-4C98D26AC785}" type="sibTrans" cxnId="{CD8195A9-4E63-4EAB-AAF5-ACAF370DA07C}">
      <dgm:prSet/>
      <dgm:spPr/>
      <dgm:t>
        <a:bodyPr/>
        <a:lstStyle/>
        <a:p>
          <a:endParaRPr lang="en-US"/>
        </a:p>
      </dgm:t>
    </dgm:pt>
    <dgm:pt modelId="{A3738365-924B-47BB-9DC9-75A05CB2A32E}">
      <dgm:prSet phldrT="[Text]" custT="1"/>
      <dgm:spPr/>
      <dgm:t>
        <a:bodyPr/>
        <a:lstStyle/>
        <a:p>
          <a:r>
            <a:rPr lang="en-US" sz="1400" dirty="0"/>
            <a:t>Capturing data of detailed outbreak investigation by Health Facility user or RRT user including line-list of cases</a:t>
          </a:r>
        </a:p>
      </dgm:t>
    </dgm:pt>
    <dgm:pt modelId="{34B127C4-7AA1-49EA-9D37-9E1B32814061}" type="parTrans" cxnId="{BF0E854D-ABB6-477C-8D4A-860728BB1D24}">
      <dgm:prSet/>
      <dgm:spPr/>
      <dgm:t>
        <a:bodyPr/>
        <a:lstStyle/>
        <a:p>
          <a:endParaRPr lang="en-US"/>
        </a:p>
      </dgm:t>
    </dgm:pt>
    <dgm:pt modelId="{0F15ADED-D145-4BF0-A61D-C15F1E6E0F3B}" type="sibTrans" cxnId="{BF0E854D-ABB6-477C-8D4A-860728BB1D24}">
      <dgm:prSet/>
      <dgm:spPr/>
      <dgm:t>
        <a:bodyPr/>
        <a:lstStyle/>
        <a:p>
          <a:endParaRPr lang="en-US"/>
        </a:p>
      </dgm:t>
    </dgm:pt>
    <dgm:pt modelId="{BAC72516-D3AF-496B-A95E-9707D3C7DB1C}">
      <dgm:prSet phldrT="[Text]" custT="1"/>
      <dgm:spPr/>
      <dgm:t>
        <a:bodyPr/>
        <a:lstStyle/>
        <a:p>
          <a:r>
            <a:rPr lang="en-US" sz="1400" dirty="0"/>
            <a:t>Closure outbreak investigation by DSO user based on data provided by Health Facility user or RRT user</a:t>
          </a:r>
        </a:p>
      </dgm:t>
    </dgm:pt>
    <dgm:pt modelId="{031E6BD7-6778-40B9-9430-162E07E822DF}" type="parTrans" cxnId="{C8110B86-0253-475E-931E-5E2D505098D0}">
      <dgm:prSet/>
      <dgm:spPr/>
      <dgm:t>
        <a:bodyPr/>
        <a:lstStyle/>
        <a:p>
          <a:endParaRPr lang="en-US"/>
        </a:p>
      </dgm:t>
    </dgm:pt>
    <dgm:pt modelId="{7DA42E76-BF45-435D-92CD-9A2E447A66AC}" type="sibTrans" cxnId="{C8110B86-0253-475E-931E-5E2D505098D0}">
      <dgm:prSet/>
      <dgm:spPr/>
      <dgm:t>
        <a:bodyPr/>
        <a:lstStyle/>
        <a:p>
          <a:endParaRPr lang="en-US"/>
        </a:p>
      </dgm:t>
    </dgm:pt>
    <dgm:pt modelId="{A1C13069-5AC3-4CE6-9388-5E2E3EC4A3A7}">
      <dgm:prSet phldrT="[Text]" custT="1"/>
      <dgm:spPr/>
      <dgm:t>
        <a:bodyPr/>
        <a:lstStyle/>
        <a:p>
          <a:r>
            <a:rPr lang="en-US" sz="1400" dirty="0"/>
            <a:t>Click on ‘Print’ under ‘Action Update’ pop up window to get the outbreak summary report in PDF or Print it directly</a:t>
          </a:r>
        </a:p>
      </dgm:t>
    </dgm:pt>
    <dgm:pt modelId="{9D34EC4A-B53E-48D3-8665-5CE0A100AC5D}" type="parTrans" cxnId="{0FA704F9-4430-44E9-A84C-4A444A124434}">
      <dgm:prSet/>
      <dgm:spPr/>
      <dgm:t>
        <a:bodyPr/>
        <a:lstStyle/>
        <a:p>
          <a:endParaRPr lang="en-US"/>
        </a:p>
      </dgm:t>
    </dgm:pt>
    <dgm:pt modelId="{725F2BAC-AD59-4029-8048-098E0550FDAD}" type="sibTrans" cxnId="{0FA704F9-4430-44E9-A84C-4A444A124434}">
      <dgm:prSet/>
      <dgm:spPr/>
      <dgm:t>
        <a:bodyPr/>
        <a:lstStyle/>
        <a:p>
          <a:endParaRPr lang="en-US"/>
        </a:p>
      </dgm:t>
    </dgm:pt>
    <dgm:pt modelId="{40C3F178-A5FD-40A0-99D2-562090368792}" type="pres">
      <dgm:prSet presAssocID="{B4F920FB-1E4F-411B-A9DD-20929E98C3A5}" presName="diagram" presStyleCnt="0">
        <dgm:presLayoutVars>
          <dgm:dir/>
          <dgm:resizeHandles val="exact"/>
        </dgm:presLayoutVars>
      </dgm:prSet>
      <dgm:spPr/>
    </dgm:pt>
    <dgm:pt modelId="{791B41CF-4078-404F-B462-D6BF37569FE9}" type="pres">
      <dgm:prSet presAssocID="{A5C28FBF-762F-4357-BD9C-EC902A77C1A1}" presName="node" presStyleLbl="node1" presStyleIdx="0" presStyleCnt="5" custScaleX="147340" custScaleY="219051">
        <dgm:presLayoutVars>
          <dgm:bulletEnabled val="1"/>
        </dgm:presLayoutVars>
      </dgm:prSet>
      <dgm:spPr/>
    </dgm:pt>
    <dgm:pt modelId="{4063C83C-A9C5-4A5A-8786-007EFD7E41C0}" type="pres">
      <dgm:prSet presAssocID="{F8CB5B48-06A6-4E0F-8E49-BCB909D4C3DF}" presName="sibTrans" presStyleLbl="sibTrans2D1" presStyleIdx="0" presStyleCnt="4"/>
      <dgm:spPr/>
    </dgm:pt>
    <dgm:pt modelId="{AEAD9C08-FA1E-42F4-B390-AD9564785BEE}" type="pres">
      <dgm:prSet presAssocID="{F8CB5B48-06A6-4E0F-8E49-BCB909D4C3DF}" presName="connectorText" presStyleLbl="sibTrans2D1" presStyleIdx="0" presStyleCnt="4"/>
      <dgm:spPr/>
    </dgm:pt>
    <dgm:pt modelId="{28FAE350-1519-427C-B6C3-175DDF5FAE46}" type="pres">
      <dgm:prSet presAssocID="{6D30BE60-CDFB-40FE-914A-B3C62F4E8139}" presName="node" presStyleLbl="node1" presStyleIdx="1" presStyleCnt="5" custScaleY="150033">
        <dgm:presLayoutVars>
          <dgm:bulletEnabled val="1"/>
        </dgm:presLayoutVars>
      </dgm:prSet>
      <dgm:spPr/>
    </dgm:pt>
    <dgm:pt modelId="{B2722C4E-12D8-4617-A68E-983B40C880BB}" type="pres">
      <dgm:prSet presAssocID="{AAF35B6D-E1E9-4AEC-8A50-4C98D26AC785}" presName="sibTrans" presStyleLbl="sibTrans2D1" presStyleIdx="1" presStyleCnt="4"/>
      <dgm:spPr/>
    </dgm:pt>
    <dgm:pt modelId="{01756414-2EC3-4B9A-A589-C1D7C37D9536}" type="pres">
      <dgm:prSet presAssocID="{AAF35B6D-E1E9-4AEC-8A50-4C98D26AC785}" presName="connectorText" presStyleLbl="sibTrans2D1" presStyleIdx="1" presStyleCnt="4"/>
      <dgm:spPr/>
    </dgm:pt>
    <dgm:pt modelId="{5B0CC0B9-E49B-47BF-A230-7EEE31BEF04E}" type="pres">
      <dgm:prSet presAssocID="{A3738365-924B-47BB-9DC9-75A05CB2A32E}" presName="node" presStyleLbl="node1" presStyleIdx="2" presStyleCnt="5" custScaleX="144084">
        <dgm:presLayoutVars>
          <dgm:bulletEnabled val="1"/>
        </dgm:presLayoutVars>
      </dgm:prSet>
      <dgm:spPr/>
    </dgm:pt>
    <dgm:pt modelId="{DD294FC5-0181-42AF-B9B6-FD7EA06BB008}" type="pres">
      <dgm:prSet presAssocID="{0F15ADED-D145-4BF0-A61D-C15F1E6E0F3B}" presName="sibTrans" presStyleLbl="sibTrans2D1" presStyleIdx="2" presStyleCnt="4"/>
      <dgm:spPr/>
    </dgm:pt>
    <dgm:pt modelId="{774EA199-DD69-4E69-A57F-5D8AC4ADBE51}" type="pres">
      <dgm:prSet presAssocID="{0F15ADED-D145-4BF0-A61D-C15F1E6E0F3B}" presName="connectorText" presStyleLbl="sibTrans2D1" presStyleIdx="2" presStyleCnt="4"/>
      <dgm:spPr/>
    </dgm:pt>
    <dgm:pt modelId="{9536E53C-AC66-463A-A40D-FD5097B6AEA3}" type="pres">
      <dgm:prSet presAssocID="{BAC72516-D3AF-496B-A95E-9707D3C7DB1C}" presName="node" presStyleLbl="node1" presStyleIdx="3" presStyleCnt="5" custScaleX="133822">
        <dgm:presLayoutVars>
          <dgm:bulletEnabled val="1"/>
        </dgm:presLayoutVars>
      </dgm:prSet>
      <dgm:spPr/>
    </dgm:pt>
    <dgm:pt modelId="{9B4991C8-1BE6-4D67-A976-3E99F8238A3A}" type="pres">
      <dgm:prSet presAssocID="{7DA42E76-BF45-435D-92CD-9A2E447A66AC}" presName="sibTrans" presStyleLbl="sibTrans2D1" presStyleIdx="3" presStyleCnt="4"/>
      <dgm:spPr/>
    </dgm:pt>
    <dgm:pt modelId="{E73E016D-2561-424F-A5B5-C298365AD85E}" type="pres">
      <dgm:prSet presAssocID="{7DA42E76-BF45-435D-92CD-9A2E447A66AC}" presName="connectorText" presStyleLbl="sibTrans2D1" presStyleIdx="3" presStyleCnt="4"/>
      <dgm:spPr/>
    </dgm:pt>
    <dgm:pt modelId="{DF5DFACB-F044-4415-934A-61A0E561C2D1}" type="pres">
      <dgm:prSet presAssocID="{A1C13069-5AC3-4CE6-9388-5E2E3EC4A3A7}" presName="node" presStyleLbl="node1" presStyleIdx="4" presStyleCnt="5" custScaleX="161152">
        <dgm:presLayoutVars>
          <dgm:bulletEnabled val="1"/>
        </dgm:presLayoutVars>
      </dgm:prSet>
      <dgm:spPr/>
    </dgm:pt>
  </dgm:ptLst>
  <dgm:cxnLst>
    <dgm:cxn modelId="{18F6F709-292D-4A14-AAA3-F17AAEDA546F}" type="presOf" srcId="{AAF35B6D-E1E9-4AEC-8A50-4C98D26AC785}" destId="{01756414-2EC3-4B9A-A589-C1D7C37D9536}" srcOrd="1" destOrd="0" presId="urn:microsoft.com/office/officeart/2005/8/layout/process5"/>
    <dgm:cxn modelId="{679DDD1C-43D1-4C42-9031-C1854F309072}" type="presOf" srcId="{B4F920FB-1E4F-411B-A9DD-20929E98C3A5}" destId="{40C3F178-A5FD-40A0-99D2-562090368792}" srcOrd="0" destOrd="0" presId="urn:microsoft.com/office/officeart/2005/8/layout/process5"/>
    <dgm:cxn modelId="{30E89F26-F552-4395-A209-ACA2176214F0}" type="presOf" srcId="{7DA42E76-BF45-435D-92CD-9A2E447A66AC}" destId="{9B4991C8-1BE6-4D67-A976-3E99F8238A3A}" srcOrd="0" destOrd="0" presId="urn:microsoft.com/office/officeart/2005/8/layout/process5"/>
    <dgm:cxn modelId="{97B49C62-D98E-4D30-A41D-777EC71251F5}" type="presOf" srcId="{F8CB5B48-06A6-4E0F-8E49-BCB909D4C3DF}" destId="{AEAD9C08-FA1E-42F4-B390-AD9564785BEE}" srcOrd="1" destOrd="0" presId="urn:microsoft.com/office/officeart/2005/8/layout/process5"/>
    <dgm:cxn modelId="{BF0E854D-ABB6-477C-8D4A-860728BB1D24}" srcId="{B4F920FB-1E4F-411B-A9DD-20929E98C3A5}" destId="{A3738365-924B-47BB-9DC9-75A05CB2A32E}" srcOrd="2" destOrd="0" parTransId="{34B127C4-7AA1-49EA-9D37-9E1B32814061}" sibTransId="{0F15ADED-D145-4BF0-A61D-C15F1E6E0F3B}"/>
    <dgm:cxn modelId="{D34BFA4E-10C5-4FAF-AAF1-9D2B2340F24E}" type="presOf" srcId="{A1C13069-5AC3-4CE6-9388-5E2E3EC4A3A7}" destId="{DF5DFACB-F044-4415-934A-61A0E561C2D1}" srcOrd="0" destOrd="0" presId="urn:microsoft.com/office/officeart/2005/8/layout/process5"/>
    <dgm:cxn modelId="{46AC9B5A-5A0D-4DBD-9F82-35D8ACF36EDE}" srcId="{B4F920FB-1E4F-411B-A9DD-20929E98C3A5}" destId="{A5C28FBF-762F-4357-BD9C-EC902A77C1A1}" srcOrd="0" destOrd="0" parTransId="{8753A70D-BC03-408C-ACC6-457340C17C64}" sibTransId="{F8CB5B48-06A6-4E0F-8E49-BCB909D4C3DF}"/>
    <dgm:cxn modelId="{A4D0147D-9A0C-447B-B596-2EF260C6B424}" type="presOf" srcId="{0F15ADED-D145-4BF0-A61D-C15F1E6E0F3B}" destId="{DD294FC5-0181-42AF-B9B6-FD7EA06BB008}" srcOrd="0" destOrd="0" presId="urn:microsoft.com/office/officeart/2005/8/layout/process5"/>
    <dgm:cxn modelId="{26C3617E-F0CD-442D-A4D3-35EF96B025DC}" type="presOf" srcId="{BAC72516-D3AF-496B-A95E-9707D3C7DB1C}" destId="{9536E53C-AC66-463A-A40D-FD5097B6AEA3}" srcOrd="0" destOrd="0" presId="urn:microsoft.com/office/officeart/2005/8/layout/process5"/>
    <dgm:cxn modelId="{C8110B86-0253-475E-931E-5E2D505098D0}" srcId="{B4F920FB-1E4F-411B-A9DD-20929E98C3A5}" destId="{BAC72516-D3AF-496B-A95E-9707D3C7DB1C}" srcOrd="3" destOrd="0" parTransId="{031E6BD7-6778-40B9-9430-162E07E822DF}" sibTransId="{7DA42E76-BF45-435D-92CD-9A2E447A66AC}"/>
    <dgm:cxn modelId="{BAA25F89-F769-4060-B69C-F91AE837E90D}" type="presOf" srcId="{6D30BE60-CDFB-40FE-914A-B3C62F4E8139}" destId="{28FAE350-1519-427C-B6C3-175DDF5FAE46}" srcOrd="0" destOrd="0" presId="urn:microsoft.com/office/officeart/2005/8/layout/process5"/>
    <dgm:cxn modelId="{266E9289-DC94-4169-8802-D6A252C02254}" type="presOf" srcId="{A3738365-924B-47BB-9DC9-75A05CB2A32E}" destId="{5B0CC0B9-E49B-47BF-A230-7EEE31BEF04E}" srcOrd="0" destOrd="0" presId="urn:microsoft.com/office/officeart/2005/8/layout/process5"/>
    <dgm:cxn modelId="{CD8195A9-4E63-4EAB-AAF5-ACAF370DA07C}" srcId="{B4F920FB-1E4F-411B-A9DD-20929E98C3A5}" destId="{6D30BE60-CDFB-40FE-914A-B3C62F4E8139}" srcOrd="1" destOrd="0" parTransId="{C7068378-3F20-4947-BF37-3F9DB3B7A74C}" sibTransId="{AAF35B6D-E1E9-4AEC-8A50-4C98D26AC785}"/>
    <dgm:cxn modelId="{635972C8-A64B-4255-AC00-18F8CA4CC8DA}" type="presOf" srcId="{F8CB5B48-06A6-4E0F-8E49-BCB909D4C3DF}" destId="{4063C83C-A9C5-4A5A-8786-007EFD7E41C0}" srcOrd="0" destOrd="0" presId="urn:microsoft.com/office/officeart/2005/8/layout/process5"/>
    <dgm:cxn modelId="{3D6300D0-7A24-4723-A851-0F67FA7EA2FF}" type="presOf" srcId="{AAF35B6D-E1E9-4AEC-8A50-4C98D26AC785}" destId="{B2722C4E-12D8-4617-A68E-983B40C880BB}" srcOrd="0" destOrd="0" presId="urn:microsoft.com/office/officeart/2005/8/layout/process5"/>
    <dgm:cxn modelId="{5F5050D2-A029-4D0D-8DB2-3C6356F50A72}" type="presOf" srcId="{0F15ADED-D145-4BF0-A61D-C15F1E6E0F3B}" destId="{774EA199-DD69-4E69-A57F-5D8AC4ADBE51}" srcOrd="1" destOrd="0" presId="urn:microsoft.com/office/officeart/2005/8/layout/process5"/>
    <dgm:cxn modelId="{918A8EE7-5058-4BC5-B68D-A6F2E387B0C9}" type="presOf" srcId="{7DA42E76-BF45-435D-92CD-9A2E447A66AC}" destId="{E73E016D-2561-424F-A5B5-C298365AD85E}" srcOrd="1" destOrd="0" presId="urn:microsoft.com/office/officeart/2005/8/layout/process5"/>
    <dgm:cxn modelId="{47BE0FF4-3346-4CA8-B33C-4E9E7A8102DC}" type="presOf" srcId="{A5C28FBF-762F-4357-BD9C-EC902A77C1A1}" destId="{791B41CF-4078-404F-B462-D6BF37569FE9}" srcOrd="0" destOrd="0" presId="urn:microsoft.com/office/officeart/2005/8/layout/process5"/>
    <dgm:cxn modelId="{0FA704F9-4430-44E9-A84C-4A444A124434}" srcId="{B4F920FB-1E4F-411B-A9DD-20929E98C3A5}" destId="{A1C13069-5AC3-4CE6-9388-5E2E3EC4A3A7}" srcOrd="4" destOrd="0" parTransId="{9D34EC4A-B53E-48D3-8665-5CE0A100AC5D}" sibTransId="{725F2BAC-AD59-4029-8048-098E0550FDAD}"/>
    <dgm:cxn modelId="{F41DD3E4-DBB1-4096-9FE5-111D28F3EE03}" type="presParOf" srcId="{40C3F178-A5FD-40A0-99D2-562090368792}" destId="{791B41CF-4078-404F-B462-D6BF37569FE9}" srcOrd="0" destOrd="0" presId="urn:microsoft.com/office/officeart/2005/8/layout/process5"/>
    <dgm:cxn modelId="{EFE7862D-F6CE-4FD7-B3C0-078B6A94120F}" type="presParOf" srcId="{40C3F178-A5FD-40A0-99D2-562090368792}" destId="{4063C83C-A9C5-4A5A-8786-007EFD7E41C0}" srcOrd="1" destOrd="0" presId="urn:microsoft.com/office/officeart/2005/8/layout/process5"/>
    <dgm:cxn modelId="{3A919AC1-9ED0-4088-85CE-10EA07C13239}" type="presParOf" srcId="{4063C83C-A9C5-4A5A-8786-007EFD7E41C0}" destId="{AEAD9C08-FA1E-42F4-B390-AD9564785BEE}" srcOrd="0" destOrd="0" presId="urn:microsoft.com/office/officeart/2005/8/layout/process5"/>
    <dgm:cxn modelId="{A3C5312A-3D14-4A94-AE38-710930AE2B74}" type="presParOf" srcId="{40C3F178-A5FD-40A0-99D2-562090368792}" destId="{28FAE350-1519-427C-B6C3-175DDF5FAE46}" srcOrd="2" destOrd="0" presId="urn:microsoft.com/office/officeart/2005/8/layout/process5"/>
    <dgm:cxn modelId="{AE870087-C79D-4053-AD43-0C84BE18D823}" type="presParOf" srcId="{40C3F178-A5FD-40A0-99D2-562090368792}" destId="{B2722C4E-12D8-4617-A68E-983B40C880BB}" srcOrd="3" destOrd="0" presId="urn:microsoft.com/office/officeart/2005/8/layout/process5"/>
    <dgm:cxn modelId="{171AB2D7-E8C3-40D1-A3E3-00E05AA5CB9E}" type="presParOf" srcId="{B2722C4E-12D8-4617-A68E-983B40C880BB}" destId="{01756414-2EC3-4B9A-A589-C1D7C37D9536}" srcOrd="0" destOrd="0" presId="urn:microsoft.com/office/officeart/2005/8/layout/process5"/>
    <dgm:cxn modelId="{CD11391F-F5AA-43E0-A935-DF29FA134DE2}" type="presParOf" srcId="{40C3F178-A5FD-40A0-99D2-562090368792}" destId="{5B0CC0B9-E49B-47BF-A230-7EEE31BEF04E}" srcOrd="4" destOrd="0" presId="urn:microsoft.com/office/officeart/2005/8/layout/process5"/>
    <dgm:cxn modelId="{D124941C-D133-423B-B82F-E4829A5B3DEE}" type="presParOf" srcId="{40C3F178-A5FD-40A0-99D2-562090368792}" destId="{DD294FC5-0181-42AF-B9B6-FD7EA06BB008}" srcOrd="5" destOrd="0" presId="urn:microsoft.com/office/officeart/2005/8/layout/process5"/>
    <dgm:cxn modelId="{9443AF00-5B80-4D68-8FB3-B6C3C9081534}" type="presParOf" srcId="{DD294FC5-0181-42AF-B9B6-FD7EA06BB008}" destId="{774EA199-DD69-4E69-A57F-5D8AC4ADBE51}" srcOrd="0" destOrd="0" presId="urn:microsoft.com/office/officeart/2005/8/layout/process5"/>
    <dgm:cxn modelId="{9FE7D01B-44A5-4A8C-A8EB-2506EA9A98D3}" type="presParOf" srcId="{40C3F178-A5FD-40A0-99D2-562090368792}" destId="{9536E53C-AC66-463A-A40D-FD5097B6AEA3}" srcOrd="6" destOrd="0" presId="urn:microsoft.com/office/officeart/2005/8/layout/process5"/>
    <dgm:cxn modelId="{22B306C1-754F-465C-A719-79AB54A25C05}" type="presParOf" srcId="{40C3F178-A5FD-40A0-99D2-562090368792}" destId="{9B4991C8-1BE6-4D67-A976-3E99F8238A3A}" srcOrd="7" destOrd="0" presId="urn:microsoft.com/office/officeart/2005/8/layout/process5"/>
    <dgm:cxn modelId="{466846E6-09D8-4625-9CAB-ECA24AAB131A}" type="presParOf" srcId="{9B4991C8-1BE6-4D67-A976-3E99F8238A3A}" destId="{E73E016D-2561-424F-A5B5-C298365AD85E}" srcOrd="0" destOrd="0" presId="urn:microsoft.com/office/officeart/2005/8/layout/process5"/>
    <dgm:cxn modelId="{D784E47E-B4E6-44FA-A841-8527F26FB4D1}" type="presParOf" srcId="{40C3F178-A5FD-40A0-99D2-562090368792}" destId="{DF5DFACB-F044-4415-934A-61A0E561C2D1}"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B41CF-4078-404F-B462-D6BF37569FE9}">
      <dsp:nvSpPr>
        <dsp:cNvPr id="0" name=""/>
        <dsp:cNvSpPr/>
      </dsp:nvSpPr>
      <dsp:spPr>
        <a:xfrm>
          <a:off x="611559" y="785"/>
          <a:ext cx="2509528" cy="2238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Event Alert generation by Sub-center user or Health Facility (PHC/CHC/SDH/DH/MCH or any other health facility) user or DSO/SSO/CSU user</a:t>
          </a:r>
        </a:p>
        <a:p>
          <a:pPr marL="0" lvl="0" indent="0" algn="ctr" defTabSz="622300">
            <a:lnSpc>
              <a:spcPct val="90000"/>
            </a:lnSpc>
            <a:spcBef>
              <a:spcPct val="0"/>
            </a:spcBef>
            <a:spcAft>
              <a:spcPct val="35000"/>
            </a:spcAft>
            <a:buNone/>
          </a:pPr>
          <a:r>
            <a:rPr lang="en-US" sz="1400" kern="1200" dirty="0"/>
            <a:t>Or</a:t>
          </a:r>
        </a:p>
        <a:p>
          <a:pPr marL="0" lvl="0" indent="0" algn="ctr" defTabSz="622300">
            <a:lnSpc>
              <a:spcPct val="90000"/>
            </a:lnSpc>
            <a:spcBef>
              <a:spcPct val="0"/>
            </a:spcBef>
            <a:spcAft>
              <a:spcPct val="35000"/>
            </a:spcAft>
            <a:buNone/>
          </a:pPr>
          <a:r>
            <a:rPr lang="en-US" sz="1400" kern="1200" dirty="0"/>
            <a:t>Health Condition Alert generation based on L form data</a:t>
          </a:r>
        </a:p>
      </dsp:txBody>
      <dsp:txXfrm>
        <a:off x="677124" y="66350"/>
        <a:ext cx="2378398" cy="2107425"/>
      </dsp:txXfrm>
    </dsp:sp>
    <dsp:sp modelId="{4063C83C-A9C5-4A5A-8786-007EFD7E41C0}">
      <dsp:nvSpPr>
        <dsp:cNvPr id="0" name=""/>
        <dsp:cNvSpPr/>
      </dsp:nvSpPr>
      <dsp:spPr>
        <a:xfrm>
          <a:off x="3270971" y="908864"/>
          <a:ext cx="361083" cy="4223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270971" y="993344"/>
        <a:ext cx="252758" cy="253439"/>
      </dsp:txXfrm>
    </dsp:sp>
    <dsp:sp modelId="{28FAE350-1519-427C-B6C3-175DDF5FAE46}">
      <dsp:nvSpPr>
        <dsp:cNvPr id="0" name=""/>
        <dsp:cNvSpPr/>
      </dsp:nvSpPr>
      <dsp:spPr>
        <a:xfrm>
          <a:off x="3802377" y="353444"/>
          <a:ext cx="1703222" cy="15332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Conversion of Event Alert or health condition alert by DSO user in to ‘Outbreak’ requiring detailed investigation</a:t>
          </a:r>
        </a:p>
      </dsp:txBody>
      <dsp:txXfrm>
        <a:off x="3847284" y="398351"/>
        <a:ext cx="1613408" cy="1443423"/>
      </dsp:txXfrm>
    </dsp:sp>
    <dsp:sp modelId="{B2722C4E-12D8-4617-A68E-983B40C880BB}">
      <dsp:nvSpPr>
        <dsp:cNvPr id="0" name=""/>
        <dsp:cNvSpPr/>
      </dsp:nvSpPr>
      <dsp:spPr>
        <a:xfrm>
          <a:off x="5655483" y="908864"/>
          <a:ext cx="361083" cy="4223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655483" y="993344"/>
        <a:ext cx="252758" cy="253439"/>
      </dsp:txXfrm>
    </dsp:sp>
    <dsp:sp modelId="{5B0CC0B9-E49B-47BF-A230-7EEE31BEF04E}">
      <dsp:nvSpPr>
        <dsp:cNvPr id="0" name=""/>
        <dsp:cNvSpPr/>
      </dsp:nvSpPr>
      <dsp:spPr>
        <a:xfrm>
          <a:off x="6186888" y="609096"/>
          <a:ext cx="2454071" cy="10219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Capturing data of detailed outbreak investigation by Health Facility user or RRT user including line-list of cases</a:t>
          </a:r>
        </a:p>
      </dsp:txBody>
      <dsp:txXfrm>
        <a:off x="6216819" y="639027"/>
        <a:ext cx="2394209" cy="962071"/>
      </dsp:txXfrm>
    </dsp:sp>
    <dsp:sp modelId="{DD294FC5-0181-42AF-B9B6-FD7EA06BB008}">
      <dsp:nvSpPr>
        <dsp:cNvPr id="0" name=""/>
        <dsp:cNvSpPr/>
      </dsp:nvSpPr>
      <dsp:spPr>
        <a:xfrm rot="5270091">
          <a:off x="7114901" y="2045286"/>
          <a:ext cx="683976" cy="4223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rot="-5400000">
        <a:off x="7327775" y="1914543"/>
        <a:ext cx="253439" cy="557256"/>
      </dsp:txXfrm>
    </dsp:sp>
    <dsp:sp modelId="{9536E53C-AC66-463A-A40D-FD5097B6AEA3}">
      <dsp:nvSpPr>
        <dsp:cNvPr id="0" name=""/>
        <dsp:cNvSpPr/>
      </dsp:nvSpPr>
      <dsp:spPr>
        <a:xfrm>
          <a:off x="6361673" y="2920630"/>
          <a:ext cx="2279286" cy="10219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Closure outbreak investigation by DSO user based on data provided by Health Facility user or RRT user</a:t>
          </a:r>
        </a:p>
      </dsp:txBody>
      <dsp:txXfrm>
        <a:off x="6391604" y="2950561"/>
        <a:ext cx="2219424" cy="962071"/>
      </dsp:txXfrm>
    </dsp:sp>
    <dsp:sp modelId="{9B4991C8-1BE6-4D67-A976-3E99F8238A3A}">
      <dsp:nvSpPr>
        <dsp:cNvPr id="0" name=""/>
        <dsp:cNvSpPr/>
      </dsp:nvSpPr>
      <dsp:spPr>
        <a:xfrm rot="10800000">
          <a:off x="5850706" y="3220397"/>
          <a:ext cx="361083" cy="4223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959031" y="3304877"/>
        <a:ext cx="252758" cy="253439"/>
      </dsp:txXfrm>
    </dsp:sp>
    <dsp:sp modelId="{DF5DFACB-F044-4415-934A-61A0E561C2D1}">
      <dsp:nvSpPr>
        <dsp:cNvPr id="0" name=""/>
        <dsp:cNvSpPr/>
      </dsp:nvSpPr>
      <dsp:spPr>
        <a:xfrm>
          <a:off x="2935607" y="2920630"/>
          <a:ext cx="2744777" cy="10219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Click on ‘Print’ under ‘Action Update’ pop up window to get the outbreak summary report in PDF or Print it directly</a:t>
          </a:r>
        </a:p>
      </dsp:txBody>
      <dsp:txXfrm>
        <a:off x="2965538" y="2950561"/>
        <a:ext cx="2684915" cy="9620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20261B-FA8E-48CB-AF85-1172AF37E612}"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DA009-E6B9-4DC8-94AD-9E0B618A6269}" type="slidenum">
              <a:rPr lang="en-US" smtClean="0"/>
              <a:t>‹#›</a:t>
            </a:fld>
            <a:endParaRPr lang="en-US"/>
          </a:p>
        </p:txBody>
      </p:sp>
    </p:spTree>
    <p:extLst>
      <p:ext uri="{BB962C8B-B14F-4D97-AF65-F5344CB8AC3E}">
        <p14:creationId xmlns:p14="http://schemas.microsoft.com/office/powerpoint/2010/main" val="130094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0261B-FA8E-48CB-AF85-1172AF37E612}"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DA009-E6B9-4DC8-94AD-9E0B618A6269}" type="slidenum">
              <a:rPr lang="en-US" smtClean="0"/>
              <a:t>‹#›</a:t>
            </a:fld>
            <a:endParaRPr lang="en-US"/>
          </a:p>
        </p:txBody>
      </p:sp>
    </p:spTree>
    <p:extLst>
      <p:ext uri="{BB962C8B-B14F-4D97-AF65-F5344CB8AC3E}">
        <p14:creationId xmlns:p14="http://schemas.microsoft.com/office/powerpoint/2010/main" val="223877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0261B-FA8E-48CB-AF85-1172AF37E612}"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DA009-E6B9-4DC8-94AD-9E0B618A6269}" type="slidenum">
              <a:rPr lang="en-US" smtClean="0"/>
              <a:t>‹#›</a:t>
            </a:fld>
            <a:endParaRPr lang="en-US"/>
          </a:p>
        </p:txBody>
      </p:sp>
    </p:spTree>
    <p:extLst>
      <p:ext uri="{BB962C8B-B14F-4D97-AF65-F5344CB8AC3E}">
        <p14:creationId xmlns:p14="http://schemas.microsoft.com/office/powerpoint/2010/main" val="318274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0261B-FA8E-48CB-AF85-1172AF37E612}"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DA009-E6B9-4DC8-94AD-9E0B618A6269}" type="slidenum">
              <a:rPr lang="en-US" smtClean="0"/>
              <a:t>‹#›</a:t>
            </a:fld>
            <a:endParaRPr lang="en-US"/>
          </a:p>
        </p:txBody>
      </p:sp>
    </p:spTree>
    <p:extLst>
      <p:ext uri="{BB962C8B-B14F-4D97-AF65-F5344CB8AC3E}">
        <p14:creationId xmlns:p14="http://schemas.microsoft.com/office/powerpoint/2010/main" val="311716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0261B-FA8E-48CB-AF85-1172AF37E612}"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DA009-E6B9-4DC8-94AD-9E0B618A6269}" type="slidenum">
              <a:rPr lang="en-US" smtClean="0"/>
              <a:t>‹#›</a:t>
            </a:fld>
            <a:endParaRPr lang="en-US"/>
          </a:p>
        </p:txBody>
      </p:sp>
    </p:spTree>
    <p:extLst>
      <p:ext uri="{BB962C8B-B14F-4D97-AF65-F5344CB8AC3E}">
        <p14:creationId xmlns:p14="http://schemas.microsoft.com/office/powerpoint/2010/main" val="158964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0261B-FA8E-48CB-AF85-1172AF37E612}"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DA009-E6B9-4DC8-94AD-9E0B618A6269}" type="slidenum">
              <a:rPr lang="en-US" smtClean="0"/>
              <a:t>‹#›</a:t>
            </a:fld>
            <a:endParaRPr lang="en-US"/>
          </a:p>
        </p:txBody>
      </p:sp>
    </p:spTree>
    <p:extLst>
      <p:ext uri="{BB962C8B-B14F-4D97-AF65-F5344CB8AC3E}">
        <p14:creationId xmlns:p14="http://schemas.microsoft.com/office/powerpoint/2010/main" val="270326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20261B-FA8E-48CB-AF85-1172AF37E612}"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DA009-E6B9-4DC8-94AD-9E0B618A6269}" type="slidenum">
              <a:rPr lang="en-US" smtClean="0"/>
              <a:t>‹#›</a:t>
            </a:fld>
            <a:endParaRPr lang="en-US"/>
          </a:p>
        </p:txBody>
      </p:sp>
    </p:spTree>
    <p:extLst>
      <p:ext uri="{BB962C8B-B14F-4D97-AF65-F5344CB8AC3E}">
        <p14:creationId xmlns:p14="http://schemas.microsoft.com/office/powerpoint/2010/main" val="204539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20261B-FA8E-48CB-AF85-1172AF37E612}"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DA009-E6B9-4DC8-94AD-9E0B618A6269}" type="slidenum">
              <a:rPr lang="en-US" smtClean="0"/>
              <a:t>‹#›</a:t>
            </a:fld>
            <a:endParaRPr lang="en-US"/>
          </a:p>
        </p:txBody>
      </p:sp>
    </p:spTree>
    <p:extLst>
      <p:ext uri="{BB962C8B-B14F-4D97-AF65-F5344CB8AC3E}">
        <p14:creationId xmlns:p14="http://schemas.microsoft.com/office/powerpoint/2010/main" val="420893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0261B-FA8E-48CB-AF85-1172AF37E612}"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DA009-E6B9-4DC8-94AD-9E0B618A6269}" type="slidenum">
              <a:rPr lang="en-US" smtClean="0"/>
              <a:t>‹#›</a:t>
            </a:fld>
            <a:endParaRPr lang="en-US"/>
          </a:p>
        </p:txBody>
      </p:sp>
    </p:spTree>
    <p:extLst>
      <p:ext uri="{BB962C8B-B14F-4D97-AF65-F5344CB8AC3E}">
        <p14:creationId xmlns:p14="http://schemas.microsoft.com/office/powerpoint/2010/main" val="350347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0261B-FA8E-48CB-AF85-1172AF37E612}"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DA009-E6B9-4DC8-94AD-9E0B618A6269}" type="slidenum">
              <a:rPr lang="en-US" smtClean="0"/>
              <a:t>‹#›</a:t>
            </a:fld>
            <a:endParaRPr lang="en-US"/>
          </a:p>
        </p:txBody>
      </p:sp>
    </p:spTree>
    <p:extLst>
      <p:ext uri="{BB962C8B-B14F-4D97-AF65-F5344CB8AC3E}">
        <p14:creationId xmlns:p14="http://schemas.microsoft.com/office/powerpoint/2010/main" val="263548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0261B-FA8E-48CB-AF85-1172AF37E612}"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DA009-E6B9-4DC8-94AD-9E0B618A6269}" type="slidenum">
              <a:rPr lang="en-US" smtClean="0"/>
              <a:t>‹#›</a:t>
            </a:fld>
            <a:endParaRPr lang="en-US"/>
          </a:p>
        </p:txBody>
      </p:sp>
    </p:spTree>
    <p:extLst>
      <p:ext uri="{BB962C8B-B14F-4D97-AF65-F5344CB8AC3E}">
        <p14:creationId xmlns:p14="http://schemas.microsoft.com/office/powerpoint/2010/main" val="96765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320261B-FA8E-48CB-AF85-1172AF37E612}" type="datetimeFigureOut">
              <a:rPr lang="en-US" smtClean="0"/>
              <a:t>2/3/2021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4CDA009-E6B9-4DC8-94AD-9E0B618A6269}" type="slidenum">
              <a:rPr lang="en-US" smtClean="0"/>
              <a:t>‹#›</a:t>
            </a:fld>
            <a:endParaRPr lang="en-US"/>
          </a:p>
        </p:txBody>
      </p:sp>
    </p:spTree>
    <p:extLst>
      <p:ext uri="{BB962C8B-B14F-4D97-AF65-F5344CB8AC3E}">
        <p14:creationId xmlns:p14="http://schemas.microsoft.com/office/powerpoint/2010/main" val="426169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hiptraining.in/idsp/#!/" TargetMode="External"/><Relationship Id="rId2" Type="http://schemas.openxmlformats.org/officeDocument/2006/relationships/hyperlink" Target="https://ihip.nhp.gov.in/ids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7534"/>
            <a:ext cx="7772400" cy="2038623"/>
          </a:xfrm>
        </p:spPr>
        <p:txBody>
          <a:bodyPr>
            <a:normAutofit/>
          </a:bodyPr>
          <a:lstStyle/>
          <a:p>
            <a:r>
              <a:rPr lang="en-US" dirty="0"/>
              <a:t>Outbreak menu in </a:t>
            </a:r>
            <a:br>
              <a:rPr lang="en-US" dirty="0"/>
            </a:br>
            <a:r>
              <a:rPr lang="en-US" dirty="0"/>
              <a:t>IDSP module of IHIP</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4005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2339752" y="3651870"/>
            <a:ext cx="3384376" cy="1044274"/>
          </a:xfrm>
          <a:prstGeom prst="wedgeEllipseCallout">
            <a:avLst>
              <a:gd name="adj1" fmla="val -71433"/>
              <a:gd name="adj2" fmla="val 62972"/>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Message received after successful submission of the event alert</a:t>
            </a:r>
          </a:p>
        </p:txBody>
      </p:sp>
    </p:spTree>
    <p:extLst>
      <p:ext uri="{BB962C8B-B14F-4D97-AF65-F5344CB8AC3E}">
        <p14:creationId xmlns:p14="http://schemas.microsoft.com/office/powerpoint/2010/main" val="246108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5580112" y="4227934"/>
            <a:ext cx="2232248" cy="648072"/>
          </a:xfrm>
          <a:prstGeom prst="wedgeEllipseCallout">
            <a:avLst>
              <a:gd name="adj1" fmla="val -179029"/>
              <a:gd name="adj2" fmla="val -52669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click on “Outbreaks” menu</a:t>
            </a:r>
          </a:p>
        </p:txBody>
      </p:sp>
      <p:pic>
        <p:nvPicPr>
          <p:cNvPr id="5" name="Picture 4" descr="D:\IHIP Coordinator\Study Material IHIP\Gujarat State Training IHIP 3-4 Apr 2019\b0b6dd8e-clickgif_01v01v01v01v000000.gif">
            <a:extLst>
              <a:ext uri="{FF2B5EF4-FFF2-40B4-BE49-F238E27FC236}">
                <a16:creationId xmlns:a16="http://schemas.microsoft.com/office/drawing/2014/main" id="{44DB1473-E6EC-4251-876C-B5A5830DCD0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041148"/>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86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5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536" y="1131590"/>
            <a:ext cx="3960440"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5220072" y="1269206"/>
            <a:ext cx="3168352" cy="1281220"/>
          </a:xfrm>
          <a:prstGeom prst="wedgeEllipseCallout">
            <a:avLst>
              <a:gd name="adj1" fmla="val -102264"/>
              <a:gd name="adj2" fmla="val -4526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event alert generated freshly will be seen as “New” under ‘Action Update’ column of “Event Alerts” box</a:t>
            </a:r>
          </a:p>
        </p:txBody>
      </p:sp>
      <p:sp>
        <p:nvSpPr>
          <p:cNvPr id="6" name="Oval Callout 5"/>
          <p:cNvSpPr/>
          <p:nvPr/>
        </p:nvSpPr>
        <p:spPr>
          <a:xfrm>
            <a:off x="5364088" y="2593074"/>
            <a:ext cx="2232248" cy="936104"/>
          </a:xfrm>
          <a:prstGeom prst="wedgeEllipseCallout">
            <a:avLst>
              <a:gd name="adj1" fmla="val -225026"/>
              <a:gd name="adj2" fmla="val -159402"/>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click on “View” to view the details of the event flagged</a:t>
            </a:r>
          </a:p>
        </p:txBody>
      </p:sp>
      <p:pic>
        <p:nvPicPr>
          <p:cNvPr id="7" name="Picture 6" descr="D:\IHIP Coordinator\Study Material IHIP\Gujarat State Training IHIP 3-4 Apr 2019\b0b6dd8e-clickgif_01v01v01v01v000000.gif">
            <a:extLst>
              <a:ext uri="{FF2B5EF4-FFF2-40B4-BE49-F238E27FC236}">
                <a16:creationId xmlns:a16="http://schemas.microsoft.com/office/drawing/2014/main" id="{1401005C-C30F-4A40-94E8-DFAA2AEDC9E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249" y="1480997"/>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94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6"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1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5">
            <a:extLst>
              <a:ext uri="{FF2B5EF4-FFF2-40B4-BE49-F238E27FC236}">
                <a16:creationId xmlns:a16="http://schemas.microsoft.com/office/drawing/2014/main" id="{5A21A143-5EC5-4AB1-AB2E-65F8A87E9429}"/>
              </a:ext>
            </a:extLst>
          </p:cNvPr>
          <p:cNvSpPr/>
          <p:nvPr/>
        </p:nvSpPr>
        <p:spPr>
          <a:xfrm>
            <a:off x="3455876" y="3291830"/>
            <a:ext cx="2232248" cy="936104"/>
          </a:xfrm>
          <a:prstGeom prst="wedgeEllipseCallout">
            <a:avLst>
              <a:gd name="adj1" fmla="val -1157"/>
              <a:gd name="adj2" fmla="val -9466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details of the event flagged can be seen</a:t>
            </a:r>
          </a:p>
        </p:txBody>
      </p:sp>
    </p:spTree>
    <p:extLst>
      <p:ext uri="{BB962C8B-B14F-4D97-AF65-F5344CB8AC3E}">
        <p14:creationId xmlns:p14="http://schemas.microsoft.com/office/powerpoint/2010/main" val="11508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District user</a:t>
            </a:r>
            <a:br>
              <a:rPr lang="en-US" dirty="0"/>
            </a:br>
            <a:r>
              <a:rPr lang="en-US" sz="2700" dirty="0"/>
              <a:t>[i.e. District Surveillance Officer (DSO) user]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5884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24128" y="2859782"/>
            <a:ext cx="2880320" cy="923330"/>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Now let’s log in through the User ID of District Surveillance Officer</a:t>
            </a:r>
          </a:p>
        </p:txBody>
      </p:sp>
      <p:pic>
        <p:nvPicPr>
          <p:cNvPr id="5" name="Picture 4" descr="D:\IHIP Coordinator\Study Material IHIP\Gujarat State Training IHIP 3-4 Apr 2019\b0b6dd8e-clickgif_01v01v01v01v000000.gif">
            <a:extLst>
              <a:ext uri="{FF2B5EF4-FFF2-40B4-BE49-F238E27FC236}">
                <a16:creationId xmlns:a16="http://schemas.microsoft.com/office/drawing/2014/main" id="{A1764324-0484-44BE-A9DD-E6E88D6632D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4041386"/>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7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4443958"/>
            <a:ext cx="4392488" cy="369332"/>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The home page that you will see after log in</a:t>
            </a:r>
          </a:p>
        </p:txBody>
      </p:sp>
      <p:sp>
        <p:nvSpPr>
          <p:cNvPr id="6" name="Oval Callout 5"/>
          <p:cNvSpPr/>
          <p:nvPr/>
        </p:nvSpPr>
        <p:spPr>
          <a:xfrm>
            <a:off x="5580112" y="4227934"/>
            <a:ext cx="2232248" cy="648072"/>
          </a:xfrm>
          <a:prstGeom prst="wedgeEllipseCallout">
            <a:avLst>
              <a:gd name="adj1" fmla="val -178553"/>
              <a:gd name="adj2" fmla="val -543097"/>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click on “Outbreaks” menu</a:t>
            </a:r>
          </a:p>
        </p:txBody>
      </p:sp>
      <p:pic>
        <p:nvPicPr>
          <p:cNvPr id="7" name="Picture 6" descr="D:\IHIP Coordinator\Study Material IHIP\Gujarat State Training IHIP 3-4 Apr 2019\b0b6dd8e-clickgif_01v01v01v01v000000.gif">
            <a:extLst>
              <a:ext uri="{FF2B5EF4-FFF2-40B4-BE49-F238E27FC236}">
                <a16:creationId xmlns:a16="http://schemas.microsoft.com/office/drawing/2014/main" id="{3C452E5E-D962-4F36-B7FA-2FD525AE940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332" y="1019882"/>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18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5580112" y="2139702"/>
            <a:ext cx="3384376" cy="936104"/>
          </a:xfrm>
          <a:prstGeom prst="wedgeEllipseCallout">
            <a:avLst>
              <a:gd name="adj1" fmla="val -97056"/>
              <a:gd name="adj2" fmla="val -5368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“Update Action” button is available to DSO user for newly generated Event Alert and not to health facility user</a:t>
            </a:r>
          </a:p>
        </p:txBody>
      </p:sp>
      <p:sp>
        <p:nvSpPr>
          <p:cNvPr id="5" name="Oval Callout 4"/>
          <p:cNvSpPr/>
          <p:nvPr/>
        </p:nvSpPr>
        <p:spPr>
          <a:xfrm>
            <a:off x="5364088" y="3075806"/>
            <a:ext cx="2232248" cy="936104"/>
          </a:xfrm>
          <a:prstGeom prst="wedgeEllipseCallout">
            <a:avLst>
              <a:gd name="adj1" fmla="val -120366"/>
              <a:gd name="adj2" fmla="val -137202"/>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on “Update Action”</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CF92590A-C9E4-4304-9DF8-75A607A9DE54}"/>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101701"/>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32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6"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4716016" y="915566"/>
            <a:ext cx="3538736" cy="2952328"/>
          </a:xfrm>
          <a:prstGeom prst="wedgeEllipseCallout">
            <a:avLst>
              <a:gd name="adj1" fmla="val -55917"/>
              <a:gd name="adj2" fmla="val -3054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DSO fills in “preliminary information” based on the information provided by the Medical Officer of the concerned health facility based on preliminary investigation or preliminary search of the event and will also select the “Health Condition”</a:t>
            </a:r>
          </a:p>
        </p:txBody>
      </p:sp>
      <p:sp>
        <p:nvSpPr>
          <p:cNvPr id="5" name="Rectangle 4">
            <a:extLst>
              <a:ext uri="{FF2B5EF4-FFF2-40B4-BE49-F238E27FC236}">
                <a16:creationId xmlns:a16="http://schemas.microsoft.com/office/drawing/2014/main" id="{506F4B49-541D-4B43-88A1-CFC171004DAE}"/>
              </a:ext>
            </a:extLst>
          </p:cNvPr>
          <p:cNvSpPr/>
          <p:nvPr/>
        </p:nvSpPr>
        <p:spPr>
          <a:xfrm>
            <a:off x="1331640" y="1275606"/>
            <a:ext cx="3168352"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72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5220072" y="-164554"/>
            <a:ext cx="3096344" cy="2376264"/>
          </a:xfrm>
          <a:prstGeom prst="wedgeEllipseCallout">
            <a:avLst>
              <a:gd name="adj1" fmla="val -56493"/>
              <a:gd name="adj2" fmla="val 20014"/>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As soon as DSO selects “Yes” under “Outbreak Investigation Required”,</a:t>
            </a:r>
          </a:p>
          <a:p>
            <a:pPr algn="ctr"/>
            <a:r>
              <a:rPr lang="en-US" sz="1400" dirty="0">
                <a:solidFill>
                  <a:schemeClr val="tx1"/>
                </a:solidFill>
              </a:rPr>
              <a:t> 2 more parts [RRT Details and Facility Covered] will appear and Outbreak ID will be generated having same number as “Event Alert” but ending as “O” instead of “EA”</a:t>
            </a:r>
          </a:p>
        </p:txBody>
      </p:sp>
      <p:sp>
        <p:nvSpPr>
          <p:cNvPr id="5" name="Rectangle 4"/>
          <p:cNvSpPr/>
          <p:nvPr/>
        </p:nvSpPr>
        <p:spPr>
          <a:xfrm>
            <a:off x="1331640" y="2067694"/>
            <a:ext cx="5256584"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83621" y="1491630"/>
            <a:ext cx="104411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043ED0-5816-41C4-8ED8-453A7E6DA6EB}"/>
              </a:ext>
            </a:extLst>
          </p:cNvPr>
          <p:cNvSpPr/>
          <p:nvPr/>
        </p:nvSpPr>
        <p:spPr>
          <a:xfrm>
            <a:off x="1349531" y="1489348"/>
            <a:ext cx="2574397"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69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20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lnSpcReduction="10000"/>
          </a:bodyPr>
          <a:lstStyle/>
          <a:p>
            <a:pPr lvl="0">
              <a:lnSpc>
                <a:spcPct val="115000"/>
              </a:lnSpc>
              <a:buFont typeface="Symbol"/>
              <a:buChar char=""/>
            </a:pPr>
            <a:r>
              <a:rPr lang="en-US" sz="2400" dirty="0"/>
              <a:t>Outbreak Data and Strategic Information</a:t>
            </a:r>
          </a:p>
          <a:p>
            <a:pPr lvl="1">
              <a:lnSpc>
                <a:spcPct val="115000"/>
              </a:lnSpc>
              <a:buFont typeface="Courier New"/>
              <a:buChar char="o"/>
            </a:pPr>
            <a:r>
              <a:rPr lang="en-US" sz="2400" dirty="0"/>
              <a:t>Understanding Data Flow during Outbreaks and Events</a:t>
            </a:r>
          </a:p>
          <a:p>
            <a:pPr lvl="1">
              <a:lnSpc>
                <a:spcPct val="115000"/>
              </a:lnSpc>
              <a:buFont typeface="Courier New"/>
              <a:buChar char="o"/>
            </a:pPr>
            <a:r>
              <a:rPr lang="en-US" sz="2400" dirty="0"/>
              <a:t>Understanding Event Alerts</a:t>
            </a:r>
          </a:p>
          <a:p>
            <a:pPr lvl="1">
              <a:lnSpc>
                <a:spcPct val="115000"/>
              </a:lnSpc>
              <a:buFont typeface="Courier New"/>
              <a:buChar char="o"/>
            </a:pPr>
            <a:r>
              <a:rPr lang="en-US" sz="2400" dirty="0"/>
              <a:t>Understanding Health Condition Alerts</a:t>
            </a:r>
          </a:p>
          <a:p>
            <a:pPr lvl="1">
              <a:lnSpc>
                <a:spcPct val="115000"/>
              </a:lnSpc>
              <a:buFont typeface="Courier New"/>
              <a:buChar char="o"/>
            </a:pPr>
            <a:r>
              <a:rPr lang="en-US" sz="2400" dirty="0"/>
              <a:t>Understanding EWS Outbreak Summary</a:t>
            </a:r>
          </a:p>
          <a:p>
            <a:pPr lvl="1">
              <a:lnSpc>
                <a:spcPct val="115000"/>
              </a:lnSpc>
              <a:buFont typeface="Courier New"/>
              <a:buChar char="o"/>
            </a:pPr>
            <a:r>
              <a:rPr lang="en-US" sz="2400" dirty="0"/>
              <a:t>Understanding IHR linkages</a:t>
            </a:r>
            <a:endParaRPr lang="en-US" sz="2400" dirty="0">
              <a:latin typeface="Times New Roman"/>
            </a:endParaRPr>
          </a:p>
          <a:p>
            <a:pPr marL="457200" lvl="1" indent="0">
              <a:lnSpc>
                <a:spcPct val="115000"/>
              </a:lnSpc>
              <a:buNone/>
            </a:pPr>
            <a:endParaRPr lang="en-US" sz="2400" dirty="0">
              <a:latin typeface="Times New Roman"/>
            </a:endParaRPr>
          </a:p>
          <a:p>
            <a:pPr marL="457200" lvl="1" indent="0">
              <a:lnSpc>
                <a:spcPct val="115000"/>
              </a:lnSpc>
              <a:buNone/>
            </a:pPr>
            <a:r>
              <a:rPr lang="en-US" sz="2400" dirty="0">
                <a:latin typeface="Times New Roman"/>
              </a:rPr>
              <a:t>SMS &amp; email alert generation</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37242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6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4932040" y="-13469"/>
            <a:ext cx="3384376" cy="1296144"/>
          </a:xfrm>
          <a:prstGeom prst="wedgeEllipseCallout">
            <a:avLst>
              <a:gd name="adj1" fmla="val -79368"/>
              <a:gd name="adj2" fmla="val 4870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DSO selects Date of RRT constituted, the RRT members with their date of deployment</a:t>
            </a:r>
          </a:p>
        </p:txBody>
      </p:sp>
      <p:sp>
        <p:nvSpPr>
          <p:cNvPr id="5" name="Oval Callout 4"/>
          <p:cNvSpPr/>
          <p:nvPr/>
        </p:nvSpPr>
        <p:spPr>
          <a:xfrm>
            <a:off x="4644008" y="4011910"/>
            <a:ext cx="3456384" cy="1296144"/>
          </a:xfrm>
          <a:prstGeom prst="wedgeEllipseCallout">
            <a:avLst>
              <a:gd name="adj1" fmla="val -45397"/>
              <a:gd name="adj2" fmla="val -49900"/>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DSO selects Health Facilities, the areas of which seems to be affected based on preliminary investigation</a:t>
            </a:r>
          </a:p>
        </p:txBody>
      </p:sp>
      <p:sp>
        <p:nvSpPr>
          <p:cNvPr id="6" name="Oval Callout 5"/>
          <p:cNvSpPr/>
          <p:nvPr/>
        </p:nvSpPr>
        <p:spPr>
          <a:xfrm>
            <a:off x="6738431" y="2859782"/>
            <a:ext cx="2723922" cy="792088"/>
          </a:xfrm>
          <a:prstGeom prst="wedgeEllipseCallout">
            <a:avLst>
              <a:gd name="adj1" fmla="val -64123"/>
              <a:gd name="adj2" fmla="val 7688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With “+” sign, multiple health facilities can be selected</a:t>
            </a:r>
          </a:p>
        </p:txBody>
      </p:sp>
      <p:sp>
        <p:nvSpPr>
          <p:cNvPr id="7" name="Oval Callout 6"/>
          <p:cNvSpPr/>
          <p:nvPr/>
        </p:nvSpPr>
        <p:spPr>
          <a:xfrm>
            <a:off x="2483768" y="4371950"/>
            <a:ext cx="2232248" cy="936104"/>
          </a:xfrm>
          <a:prstGeom prst="wedgeEllipseCallout">
            <a:avLst>
              <a:gd name="adj1" fmla="val -84058"/>
              <a:gd name="adj2" fmla="val -38410"/>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click on “Submit”</a:t>
            </a:r>
          </a:p>
        </p:txBody>
      </p:sp>
      <p:sp>
        <p:nvSpPr>
          <p:cNvPr id="8" name="Rectangle 7">
            <a:extLst>
              <a:ext uri="{FF2B5EF4-FFF2-40B4-BE49-F238E27FC236}">
                <a16:creationId xmlns:a16="http://schemas.microsoft.com/office/drawing/2014/main" id="{BF923B60-14FB-440E-B060-57E16C5837B2}"/>
              </a:ext>
            </a:extLst>
          </p:cNvPr>
          <p:cNvSpPr/>
          <p:nvPr/>
        </p:nvSpPr>
        <p:spPr>
          <a:xfrm>
            <a:off x="1397711" y="1269206"/>
            <a:ext cx="5256584" cy="20226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IHIP Coordinator\Study Material IHIP\Gujarat State Training IHIP 3-4 Apr 2019\b0b6dd8e-clickgif_01v01v01v01v000000.gif">
            <a:extLst>
              <a:ext uri="{FF2B5EF4-FFF2-40B4-BE49-F238E27FC236}">
                <a16:creationId xmlns:a16="http://schemas.microsoft.com/office/drawing/2014/main" id="{999F682A-720F-4F23-B6B1-A21E156C476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160" y="4369953"/>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3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6"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2" fill="hold" grpId="0" nodeType="afterEffect">
                                  <p:stCondLst>
                                    <p:cond delay="10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4500"/>
                            </p:stCondLst>
                            <p:childTnLst>
                              <p:par>
                                <p:cTn id="24" presetID="2" presetClass="entr" presetSubtype="6" fill="hold" grpId="0" nodeType="afterEffect">
                                  <p:stCondLst>
                                    <p:cond delay="10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10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87624" y="195486"/>
            <a:ext cx="1944216"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p:cNvSpPr/>
          <p:nvPr/>
        </p:nvSpPr>
        <p:spPr>
          <a:xfrm>
            <a:off x="2483768" y="2014385"/>
            <a:ext cx="3888432" cy="1584176"/>
          </a:xfrm>
          <a:prstGeom prst="wedgeEllipseCallout">
            <a:avLst>
              <a:gd name="adj1" fmla="val 79780"/>
              <a:gd name="adj2" fmla="val -799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DSO can review the information on ‘Initiating Outbreak Investigation’ pop up window; can click on “Cancel” to go back for any correction; if the information is correct then click on “Submit”</a:t>
            </a:r>
          </a:p>
        </p:txBody>
      </p:sp>
      <p:sp>
        <p:nvSpPr>
          <p:cNvPr id="7" name="TextBox 6"/>
          <p:cNvSpPr txBox="1"/>
          <p:nvPr/>
        </p:nvSpPr>
        <p:spPr>
          <a:xfrm>
            <a:off x="2292765" y="4049397"/>
            <a:ext cx="5557596" cy="1077218"/>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600" dirty="0">
                <a:solidFill>
                  <a:srgbClr val="002060"/>
                </a:solidFill>
              </a:rPr>
              <a:t>Message of “Data Submitted Successfully” would come on successful submission of Action Update by DSO; and this will indicate that now ‘Event’ has been converted in to ‘Outbreak’ requiring detailed investigation</a:t>
            </a:r>
          </a:p>
        </p:txBody>
      </p:sp>
      <p:pic>
        <p:nvPicPr>
          <p:cNvPr id="8" name="Picture 7" descr="D:\IHIP Coordinator\Study Material IHIP\Gujarat State Training IHIP 3-4 Apr 2019\b0b6dd8e-clickgif_01v01v01v01v000000.gif">
            <a:extLst>
              <a:ext uri="{FF2B5EF4-FFF2-40B4-BE49-F238E27FC236}">
                <a16:creationId xmlns:a16="http://schemas.microsoft.com/office/drawing/2014/main" id="{A4ABD161-9269-42B6-806D-A751EB36497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2571449"/>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0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75856" y="1851670"/>
            <a:ext cx="108012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1520" y="4138956"/>
            <a:ext cx="8568952" cy="8090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5796136" y="1923678"/>
            <a:ext cx="2232248" cy="936104"/>
          </a:xfrm>
          <a:prstGeom prst="wedgeEllipseCallout">
            <a:avLst>
              <a:gd name="adj1" fmla="val -121297"/>
              <a:gd name="adj2" fmla="val -4729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“Update Action” button will be replaced by Outbreak ID &amp;…</a:t>
            </a:r>
          </a:p>
        </p:txBody>
      </p:sp>
      <p:sp>
        <p:nvSpPr>
          <p:cNvPr id="3" name="Curved Right Arrow 2"/>
          <p:cNvSpPr/>
          <p:nvPr/>
        </p:nvSpPr>
        <p:spPr>
          <a:xfrm>
            <a:off x="76331" y="1923678"/>
            <a:ext cx="323528" cy="23042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Callout 7"/>
          <p:cNvSpPr/>
          <p:nvPr/>
        </p:nvSpPr>
        <p:spPr>
          <a:xfrm>
            <a:off x="5508104" y="3034242"/>
            <a:ext cx="3024336" cy="936104"/>
          </a:xfrm>
          <a:prstGeom prst="wedgeEllipseCallout">
            <a:avLst>
              <a:gd name="adj1" fmla="val -116642"/>
              <a:gd name="adj2" fmla="val 6149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…Outbreak details will start appear under “EWS Outbreak Summary”</a:t>
            </a:r>
          </a:p>
        </p:txBody>
      </p:sp>
    </p:spTree>
    <p:extLst>
      <p:ext uri="{BB962C8B-B14F-4D97-AF65-F5344CB8AC3E}">
        <p14:creationId xmlns:p14="http://schemas.microsoft.com/office/powerpoint/2010/main" val="76558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20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2" fill="hold" grpId="0" nodeType="withEffect">
                                  <p:stCondLst>
                                    <p:cond delay="20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Health facility user</a:t>
            </a:r>
            <a:br>
              <a:rPr lang="en-US" dirty="0"/>
            </a:br>
            <a:r>
              <a:rPr lang="en-US" sz="2700" dirty="0"/>
              <a:t>[PHC user in this example]</a:t>
            </a:r>
          </a:p>
        </p:txBody>
      </p:sp>
      <p:sp>
        <p:nvSpPr>
          <p:cNvPr id="3" name="Subtitle 2"/>
          <p:cNvSpPr>
            <a:spLocks noGrp="1"/>
          </p:cNvSpPr>
          <p:nvPr>
            <p:ph type="subTitle" idx="1"/>
          </p:nvPr>
        </p:nvSpPr>
        <p:spPr/>
        <p:txBody>
          <a:bodyPr/>
          <a:lstStyle/>
          <a:p>
            <a:r>
              <a:rPr lang="en-US" dirty="0">
                <a:solidFill>
                  <a:schemeClr val="tx1"/>
                </a:solidFill>
              </a:rPr>
              <a:t>Or </a:t>
            </a:r>
          </a:p>
          <a:p>
            <a:r>
              <a:rPr lang="en-US" dirty="0">
                <a:solidFill>
                  <a:schemeClr val="tx1"/>
                </a:solidFill>
              </a:rPr>
              <a:t>Rapid Response Team (RRT) user</a:t>
            </a:r>
          </a:p>
        </p:txBody>
      </p:sp>
    </p:spTree>
    <p:extLst>
      <p:ext uri="{BB962C8B-B14F-4D97-AF65-F5344CB8AC3E}">
        <p14:creationId xmlns:p14="http://schemas.microsoft.com/office/powerpoint/2010/main" val="3239882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08104" y="2859782"/>
            <a:ext cx="3096344" cy="1477328"/>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Now let’s log in through the User ID of Health Facility, the areas of which are affected in the Outbreak Investigation initiated by DSO</a:t>
            </a:r>
          </a:p>
        </p:txBody>
      </p:sp>
      <p:pic>
        <p:nvPicPr>
          <p:cNvPr id="5" name="Picture 4" descr="D:\IHIP Coordinator\Study Material IHIP\Gujarat State Training IHIP 3-4 Apr 2019\b0b6dd8e-clickgif_01v01v01v01v000000.gif">
            <a:extLst>
              <a:ext uri="{FF2B5EF4-FFF2-40B4-BE49-F238E27FC236}">
                <a16:creationId xmlns:a16="http://schemas.microsoft.com/office/drawing/2014/main" id="{52E7AEDE-9DE4-4456-BB9C-E8E8E78BD10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0872" y="401191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8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dirty="0"/>
          </a:p>
        </p:txBody>
      </p:sp>
      <p:pic>
        <p:nvPicPr>
          <p:cNvPr id="18436" name="Picture 4" descr="D:\IHIP Coordinator\Study Material IHIP\IHIP Training Kollam district\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63013" y="1995686"/>
            <a:ext cx="1080120" cy="377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8677" y="4371950"/>
            <a:ext cx="856895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5683293" y="2156672"/>
            <a:ext cx="2232248" cy="936104"/>
          </a:xfrm>
          <a:prstGeom prst="wedgeEllipseCallout">
            <a:avLst>
              <a:gd name="adj1" fmla="val -121297"/>
              <a:gd name="adj2" fmla="val -4729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“New” word is replaced by Outbreak ID &amp;…</a:t>
            </a:r>
          </a:p>
        </p:txBody>
      </p:sp>
      <p:sp>
        <p:nvSpPr>
          <p:cNvPr id="8" name="Curved Right Arrow 7"/>
          <p:cNvSpPr/>
          <p:nvPr/>
        </p:nvSpPr>
        <p:spPr>
          <a:xfrm>
            <a:off x="35496" y="2156672"/>
            <a:ext cx="323528" cy="23042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Callout 8"/>
          <p:cNvSpPr/>
          <p:nvPr/>
        </p:nvSpPr>
        <p:spPr>
          <a:xfrm>
            <a:off x="5395261" y="3267236"/>
            <a:ext cx="3024336" cy="936104"/>
          </a:xfrm>
          <a:prstGeom prst="wedgeEllipseCallout">
            <a:avLst>
              <a:gd name="adj1" fmla="val -80910"/>
              <a:gd name="adj2" fmla="val 6704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Outbreak details will start appear under “EWS Outbreak Summary”</a:t>
            </a:r>
          </a:p>
        </p:txBody>
      </p:sp>
      <p:sp>
        <p:nvSpPr>
          <p:cNvPr id="10" name="Oval Callout 9"/>
          <p:cNvSpPr/>
          <p:nvPr/>
        </p:nvSpPr>
        <p:spPr>
          <a:xfrm>
            <a:off x="1619672" y="3735288"/>
            <a:ext cx="2232248" cy="636662"/>
          </a:xfrm>
          <a:prstGeom prst="wedgeEllipseCallout">
            <a:avLst>
              <a:gd name="adj1" fmla="val -68231"/>
              <a:gd name="adj2" fmla="val 9942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on the “Outbreak ID”</a:t>
            </a:r>
          </a:p>
        </p:txBody>
      </p:sp>
      <p:pic>
        <p:nvPicPr>
          <p:cNvPr id="11" name="Picture 10" descr="D:\IHIP Coordinator\Study Material IHIP\Gujarat State Training IHIP 3-4 Apr 2019\b0b6dd8e-clickgif_01v01v01v01v000000.gif">
            <a:extLst>
              <a:ext uri="{FF2B5EF4-FFF2-40B4-BE49-F238E27FC236}">
                <a16:creationId xmlns:a16="http://schemas.microsoft.com/office/drawing/2014/main" id="{6C50CF57-6AD2-4188-9DA3-5A04CE55A36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623" y="4729216"/>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12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20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2" fill="hold" grpId="0" nodeType="withEffect">
                                  <p:stCondLst>
                                    <p:cond delay="20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4" fill="hold" grpId="0" nodeType="afterEffect">
                                  <p:stCondLst>
                                    <p:cond delay="30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30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09" y="10635"/>
            <a:ext cx="9106380" cy="511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619672" y="1186627"/>
            <a:ext cx="4932548" cy="891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5436096" y="566077"/>
            <a:ext cx="2232248" cy="349489"/>
          </a:xfrm>
          <a:prstGeom prst="wedgeEllipseCallout">
            <a:avLst>
              <a:gd name="adj1" fmla="val -29844"/>
              <a:gd name="adj2" fmla="val 123079"/>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Outbreak details</a:t>
            </a:r>
          </a:p>
        </p:txBody>
      </p:sp>
      <p:sp>
        <p:nvSpPr>
          <p:cNvPr id="10" name="Rectangle 9"/>
          <p:cNvSpPr/>
          <p:nvPr/>
        </p:nvSpPr>
        <p:spPr>
          <a:xfrm>
            <a:off x="1547664" y="2256197"/>
            <a:ext cx="5184576" cy="891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p:cNvSpPr/>
          <p:nvPr/>
        </p:nvSpPr>
        <p:spPr>
          <a:xfrm>
            <a:off x="6494950" y="1635647"/>
            <a:ext cx="1296144" cy="936103"/>
          </a:xfrm>
          <a:prstGeom prst="wedgeEllipseCallout">
            <a:avLst>
              <a:gd name="adj1" fmla="val -66758"/>
              <a:gd name="adj2" fmla="val 33348"/>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RRT Members details</a:t>
            </a:r>
          </a:p>
        </p:txBody>
      </p:sp>
      <p:sp>
        <p:nvSpPr>
          <p:cNvPr id="12" name="Rectangle 11"/>
          <p:cNvSpPr/>
          <p:nvPr/>
        </p:nvSpPr>
        <p:spPr>
          <a:xfrm>
            <a:off x="1547664" y="3242697"/>
            <a:ext cx="2160240" cy="1489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5796136" y="3239266"/>
            <a:ext cx="1872208" cy="1132684"/>
          </a:xfrm>
          <a:prstGeom prst="wedgeEllipseCallout">
            <a:avLst>
              <a:gd name="adj1" fmla="val -160085"/>
              <a:gd name="adj2" fmla="val -326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RRT Members can update their comments here</a:t>
            </a:r>
          </a:p>
        </p:txBody>
      </p:sp>
    </p:spTree>
    <p:extLst>
      <p:ext uri="{BB962C8B-B14F-4D97-AF65-F5344CB8AC3E}">
        <p14:creationId xmlns:p14="http://schemas.microsoft.com/office/powerpoint/2010/main" val="322036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3"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2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5500"/>
                            </p:stCondLst>
                            <p:childTnLst>
                              <p:par>
                                <p:cTn id="20" presetID="2" presetClass="entr" presetSubtype="3"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6000"/>
                            </p:stCondLst>
                            <p:childTnLst>
                              <p:par>
                                <p:cTn id="25" presetID="2" presetClass="entr" presetSubtype="8" fill="hold" grpId="0" nodeType="afterEffect">
                                  <p:stCondLst>
                                    <p:cond delay="20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8500"/>
                            </p:stCondLst>
                            <p:childTnLst>
                              <p:par>
                                <p:cTn id="30" presetID="2" presetClass="entr" presetSubtype="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09" y="729"/>
            <a:ext cx="9106380" cy="511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99592" y="1423053"/>
            <a:ext cx="2160240" cy="1868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5148064" y="1419622"/>
            <a:ext cx="2664296" cy="1132684"/>
          </a:xfrm>
          <a:prstGeom prst="wedgeEllipseCallout">
            <a:avLst>
              <a:gd name="adj1" fmla="val -126563"/>
              <a:gd name="adj2" fmla="val 17390"/>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This is how RRT Members can update their comments here in details</a:t>
            </a:r>
          </a:p>
        </p:txBody>
      </p:sp>
      <p:sp>
        <p:nvSpPr>
          <p:cNvPr id="8" name="Oval Callout 7"/>
          <p:cNvSpPr/>
          <p:nvPr/>
        </p:nvSpPr>
        <p:spPr>
          <a:xfrm>
            <a:off x="5364088" y="3579862"/>
            <a:ext cx="2376264" cy="1132684"/>
          </a:xfrm>
          <a:prstGeom prst="wedgeEllipseCallout">
            <a:avLst>
              <a:gd name="adj1" fmla="val -174489"/>
              <a:gd name="adj2" fmla="val -52073"/>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Can also attach documents or photos here (Maximum 3)</a:t>
            </a:r>
          </a:p>
        </p:txBody>
      </p:sp>
      <p:sp>
        <p:nvSpPr>
          <p:cNvPr id="9" name="Oval Callout 8"/>
          <p:cNvSpPr/>
          <p:nvPr/>
        </p:nvSpPr>
        <p:spPr>
          <a:xfrm>
            <a:off x="2483768" y="3795886"/>
            <a:ext cx="1872208" cy="1132684"/>
          </a:xfrm>
          <a:prstGeom prst="wedgeEllipseCallout">
            <a:avLst>
              <a:gd name="adj1" fmla="val -77738"/>
              <a:gd name="adj2" fmla="val -35177"/>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"Save" button</a:t>
            </a:r>
          </a:p>
        </p:txBody>
      </p:sp>
      <p:pic>
        <p:nvPicPr>
          <p:cNvPr id="10" name="Picture 9" descr="D:\IHIP Coordinator\Study Material IHIP\Gujarat State Training IHIP 3-4 Apr 2019\b0b6dd8e-clickgif_01v01v01v01v000000.gif">
            <a:extLst>
              <a:ext uri="{FF2B5EF4-FFF2-40B4-BE49-F238E27FC236}">
                <a16:creationId xmlns:a16="http://schemas.microsoft.com/office/drawing/2014/main" id="{2C002971-7E05-4C78-8D94-AB5E72A1EED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924078"/>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6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09" y="7356"/>
            <a:ext cx="9106380" cy="511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99592" y="1783093"/>
            <a:ext cx="2304256" cy="2372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5148064" y="1131590"/>
            <a:ext cx="2664296" cy="772644"/>
          </a:xfrm>
          <a:prstGeom prst="wedgeEllipseCallout">
            <a:avLst>
              <a:gd name="adj1" fmla="val -122173"/>
              <a:gd name="adj2" fmla="val 64178"/>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All the comments will be saved and</a:t>
            </a:r>
          </a:p>
        </p:txBody>
      </p:sp>
      <p:sp>
        <p:nvSpPr>
          <p:cNvPr id="9" name="Oval Callout 8"/>
          <p:cNvSpPr/>
          <p:nvPr/>
        </p:nvSpPr>
        <p:spPr>
          <a:xfrm>
            <a:off x="4211960" y="4103362"/>
            <a:ext cx="2664296" cy="772644"/>
          </a:xfrm>
          <a:prstGeom prst="wedgeEllipseCallout">
            <a:avLst>
              <a:gd name="adj1" fmla="val -127760"/>
              <a:gd name="adj2" fmla="val 54545"/>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 message of "Data Saved Successfully" will appear</a:t>
            </a:r>
          </a:p>
        </p:txBody>
      </p:sp>
      <p:sp>
        <p:nvSpPr>
          <p:cNvPr id="10" name="TextBox 9"/>
          <p:cNvSpPr txBox="1"/>
          <p:nvPr/>
        </p:nvSpPr>
        <p:spPr>
          <a:xfrm>
            <a:off x="5868144" y="3435846"/>
            <a:ext cx="1872208" cy="369332"/>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Now Scroll Down</a:t>
            </a:r>
          </a:p>
        </p:txBody>
      </p:sp>
      <p:sp>
        <p:nvSpPr>
          <p:cNvPr id="4" name="Down Arrow 3"/>
          <p:cNvSpPr/>
          <p:nvPr/>
        </p:nvSpPr>
        <p:spPr>
          <a:xfrm>
            <a:off x="7740352" y="3219822"/>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55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10" presetClass="entr" presetSubtype="0" fill="hold" grpId="0" nodeType="after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2" presetClass="entr" presetSubtype="1" fill="hold" grpId="0" nodeType="withEffect">
                                  <p:stCondLst>
                                    <p:cond delay="5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15" y="13026"/>
            <a:ext cx="9106380" cy="511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4860035" y="1256180"/>
            <a:ext cx="2664296" cy="772644"/>
          </a:xfrm>
          <a:prstGeom prst="wedgeEllipseCallout">
            <a:avLst>
              <a:gd name="adj1" fmla="val -71889"/>
              <a:gd name="adj2" fmla="val 61426"/>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can update the line list of the cases in this section</a:t>
            </a:r>
          </a:p>
        </p:txBody>
      </p:sp>
      <p:sp>
        <p:nvSpPr>
          <p:cNvPr id="7" name="Rectangle 6"/>
          <p:cNvSpPr/>
          <p:nvPr/>
        </p:nvSpPr>
        <p:spPr>
          <a:xfrm>
            <a:off x="846426" y="1783093"/>
            <a:ext cx="3437541" cy="2372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2555776" y="627534"/>
            <a:ext cx="2664296" cy="504056"/>
          </a:xfrm>
          <a:prstGeom prst="wedgeEllipseCallout">
            <a:avLst>
              <a:gd name="adj1" fmla="val -67899"/>
              <a:gd name="adj2" fmla="val 285253"/>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here</a:t>
            </a:r>
          </a:p>
        </p:txBody>
      </p:sp>
      <p:pic>
        <p:nvPicPr>
          <p:cNvPr id="9" name="Picture 8" descr="D:\IHIP Coordinator\Study Material IHIP\Gujarat State Training IHIP 3-4 Apr 2019\b0b6dd8e-clickgif_01v01v01v01v000000.gif">
            <a:extLst>
              <a:ext uri="{FF2B5EF4-FFF2-40B4-BE49-F238E27FC236}">
                <a16:creationId xmlns:a16="http://schemas.microsoft.com/office/drawing/2014/main" id="{77313FE2-F55D-460D-84F8-EA3238701C7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0171" y="2344336"/>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05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3"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Factual data entry, type or copy-paste </a:t>
            </a:r>
            <a:r>
              <a:rPr lang="en-US" dirty="0">
                <a:hlinkClick r:id="rId2"/>
              </a:rPr>
              <a:t>https://ihip.nhp.gov.in/idsp/#!/</a:t>
            </a:r>
            <a:r>
              <a:rPr lang="en-US" dirty="0"/>
              <a:t> in URL in the web browser</a:t>
            </a:r>
          </a:p>
          <a:p>
            <a:r>
              <a:rPr lang="en-US" dirty="0"/>
              <a:t>Here, for demonstration purpose, we will be using Learning or Training Platform which is </a:t>
            </a:r>
            <a:r>
              <a:rPr lang="en-US" dirty="0">
                <a:hlinkClick r:id="rId3"/>
              </a:rPr>
              <a:t>https://ihiptraining.in//idsp/#!/</a:t>
            </a:r>
            <a:r>
              <a:rPr lang="en-US" dirty="0"/>
              <a:t> </a:t>
            </a:r>
          </a:p>
        </p:txBody>
      </p:sp>
    </p:spTree>
    <p:extLst>
      <p:ext uri="{BB962C8B-B14F-4D97-AF65-F5344CB8AC3E}">
        <p14:creationId xmlns:p14="http://schemas.microsoft.com/office/powerpoint/2010/main" val="852786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59632" y="339503"/>
            <a:ext cx="115212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31640" y="3003798"/>
            <a:ext cx="115212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52906" y="3878527"/>
            <a:ext cx="115212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36096" y="1961364"/>
            <a:ext cx="1872208" cy="1077218"/>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sz="1600" dirty="0">
                <a:solidFill>
                  <a:srgbClr val="002060"/>
                </a:solidFill>
              </a:rPr>
              <a:t>Very much similar to P form with extra details below under ‘Case Details’</a:t>
            </a:r>
          </a:p>
        </p:txBody>
      </p:sp>
    </p:spTree>
    <p:extLst>
      <p:ext uri="{BB962C8B-B14F-4D97-AF65-F5344CB8AC3E}">
        <p14:creationId xmlns:p14="http://schemas.microsoft.com/office/powerpoint/2010/main" val="9818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09" y="17747"/>
            <a:ext cx="9106380" cy="511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40399" y="2003896"/>
            <a:ext cx="2304256" cy="830997"/>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600" dirty="0">
                <a:solidFill>
                  <a:srgbClr val="002060"/>
                </a:solidFill>
              </a:rPr>
              <a:t>Let’s take an example: fill in patient details and clinical details</a:t>
            </a:r>
          </a:p>
        </p:txBody>
      </p:sp>
      <p:sp>
        <p:nvSpPr>
          <p:cNvPr id="7" name="Oval Callout 6"/>
          <p:cNvSpPr/>
          <p:nvPr/>
        </p:nvSpPr>
        <p:spPr>
          <a:xfrm>
            <a:off x="4355976" y="3219822"/>
            <a:ext cx="2664296" cy="504056"/>
          </a:xfrm>
          <a:prstGeom prst="wedgeEllipseCallout">
            <a:avLst>
              <a:gd name="adj1" fmla="val -87853"/>
              <a:gd name="adj2" fmla="val 484"/>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here</a:t>
            </a:r>
          </a:p>
        </p:txBody>
      </p:sp>
    </p:spTree>
    <p:extLst>
      <p:ext uri="{BB962C8B-B14F-4D97-AF65-F5344CB8AC3E}">
        <p14:creationId xmlns:p14="http://schemas.microsoft.com/office/powerpoint/2010/main" val="376388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2487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4355976" y="2038218"/>
            <a:ext cx="2664296" cy="864096"/>
          </a:xfrm>
          <a:prstGeom prst="wedgeEllipseCallout">
            <a:avLst>
              <a:gd name="adj1" fmla="val -87853"/>
              <a:gd name="adj2" fmla="val 48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As soon as you Click here, a section on </a:t>
            </a:r>
          </a:p>
          <a:p>
            <a:pPr algn="ctr"/>
            <a:r>
              <a:rPr lang="en-US" sz="1400" dirty="0">
                <a:solidFill>
                  <a:schemeClr val="tx1"/>
                </a:solidFill>
              </a:rPr>
              <a:t>Lab Details</a:t>
            </a:r>
          </a:p>
          <a:p>
            <a:pPr algn="ctr"/>
            <a:r>
              <a:rPr lang="en-US" sz="1400" dirty="0">
                <a:solidFill>
                  <a:schemeClr val="tx1"/>
                </a:solidFill>
              </a:rPr>
              <a:t>Will appear</a:t>
            </a:r>
          </a:p>
        </p:txBody>
      </p:sp>
      <p:sp>
        <p:nvSpPr>
          <p:cNvPr id="7" name="Oval Callout 6"/>
          <p:cNvSpPr/>
          <p:nvPr/>
        </p:nvSpPr>
        <p:spPr>
          <a:xfrm>
            <a:off x="5940152" y="4083918"/>
            <a:ext cx="2664296" cy="360040"/>
          </a:xfrm>
          <a:prstGeom prst="wedgeEllipseCallout">
            <a:avLst>
              <a:gd name="adj1" fmla="val -74684"/>
              <a:gd name="adj2" fmla="val -156033"/>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Let’s fill in the same</a:t>
            </a:r>
          </a:p>
        </p:txBody>
      </p:sp>
    </p:spTree>
    <p:extLst>
      <p:ext uri="{BB962C8B-B14F-4D97-AF65-F5344CB8AC3E}">
        <p14:creationId xmlns:p14="http://schemas.microsoft.com/office/powerpoint/2010/main" val="384591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7852"/>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4355976" y="3427636"/>
            <a:ext cx="3240360" cy="360040"/>
          </a:xfrm>
          <a:prstGeom prst="wedgeEllipseCallout">
            <a:avLst>
              <a:gd name="adj1" fmla="val -109181"/>
              <a:gd name="adj2" fmla="val 2115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fill in the "Case Details"</a:t>
            </a:r>
          </a:p>
        </p:txBody>
      </p:sp>
      <p:sp>
        <p:nvSpPr>
          <p:cNvPr id="7" name="Oval Callout 6"/>
          <p:cNvSpPr/>
          <p:nvPr/>
        </p:nvSpPr>
        <p:spPr>
          <a:xfrm>
            <a:off x="4355976" y="4857163"/>
            <a:ext cx="2880320" cy="348730"/>
          </a:xfrm>
          <a:prstGeom prst="wedgeEllipseCallout">
            <a:avLst>
              <a:gd name="adj1" fmla="val -113573"/>
              <a:gd name="adj2" fmla="val -5956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Click "Save" button</a:t>
            </a:r>
          </a:p>
        </p:txBody>
      </p:sp>
      <p:pic>
        <p:nvPicPr>
          <p:cNvPr id="8" name="Picture 7" descr="D:\IHIP Coordinator\Study Material IHIP\Gujarat State Training IHIP 3-4 Apr 2019\b0b6dd8e-clickgif_01v01v01v01v000000.gif">
            <a:extLst>
              <a:ext uri="{FF2B5EF4-FFF2-40B4-BE49-F238E27FC236}">
                <a16:creationId xmlns:a16="http://schemas.microsoft.com/office/drawing/2014/main" id="{3E94AE4C-482E-44AD-A030-09507D610245}"/>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4735844"/>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33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4211960" y="3075806"/>
            <a:ext cx="2664296" cy="772644"/>
          </a:xfrm>
          <a:prstGeom prst="wedgeEllipseCallout">
            <a:avLst>
              <a:gd name="adj1" fmla="val -106609"/>
              <a:gd name="adj2" fmla="val -22518"/>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 message of "Data Saved Successfully" will appear</a:t>
            </a:r>
          </a:p>
        </p:txBody>
      </p:sp>
    </p:spTree>
    <p:extLst>
      <p:ext uri="{BB962C8B-B14F-4D97-AF65-F5344CB8AC3E}">
        <p14:creationId xmlns:p14="http://schemas.microsoft.com/office/powerpoint/2010/main" val="25763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2573"/>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2339752" y="0"/>
            <a:ext cx="5184576" cy="772644"/>
          </a:xfrm>
          <a:prstGeom prst="wedgeEllipseCallout">
            <a:avLst>
              <a:gd name="adj1" fmla="val -42947"/>
              <a:gd name="adj2" fmla="val 95829"/>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And the case will go under</a:t>
            </a:r>
          </a:p>
          <a:p>
            <a:pPr algn="ctr"/>
            <a:r>
              <a:rPr lang="en-US" sz="1400" dirty="0">
                <a:solidFill>
                  <a:schemeClr val="tx1"/>
                </a:solidFill>
              </a:rPr>
              <a:t>"Line Listing of Cases Pending Submission"</a:t>
            </a:r>
          </a:p>
        </p:txBody>
      </p:sp>
      <p:sp>
        <p:nvSpPr>
          <p:cNvPr id="7" name="Oval Callout 6"/>
          <p:cNvSpPr/>
          <p:nvPr/>
        </p:nvSpPr>
        <p:spPr>
          <a:xfrm>
            <a:off x="3635896" y="2787774"/>
            <a:ext cx="2664296" cy="772644"/>
          </a:xfrm>
          <a:prstGeom prst="wedgeEllipseCallout">
            <a:avLst>
              <a:gd name="adj1" fmla="val -104215"/>
              <a:gd name="adj2" fmla="val -129856"/>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can still change the details by using "Edit" button</a:t>
            </a:r>
          </a:p>
        </p:txBody>
      </p:sp>
      <p:pic>
        <p:nvPicPr>
          <p:cNvPr id="8" name="Picture 7" descr="D:\IHIP Coordinator\Study Material IHIP\Gujarat State Training IHIP 3-4 Apr 2019\b0b6dd8e-clickgif_01v01v01v01v000000.gif">
            <a:extLst>
              <a:ext uri="{FF2B5EF4-FFF2-40B4-BE49-F238E27FC236}">
                <a16:creationId xmlns:a16="http://schemas.microsoft.com/office/drawing/2014/main" id="{58F1EB79-49B4-424E-B239-447AD2EF9FA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033" y="2104555"/>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14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7852"/>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4860032" y="3068170"/>
            <a:ext cx="2664296" cy="857250"/>
          </a:xfrm>
          <a:prstGeom prst="wedgeEllipseCallout">
            <a:avLst>
              <a:gd name="adj1" fmla="val -147315"/>
              <a:gd name="adj2" fmla="val -28270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can close the details by clicking on "Close" button after editing</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85E1785B-2494-48BE-B709-61FFFA8ED5D1}"/>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987574"/>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21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2573"/>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3995936" y="2859782"/>
            <a:ext cx="2880320" cy="348730"/>
          </a:xfrm>
          <a:prstGeom prst="wedgeEllipseCallout">
            <a:avLst>
              <a:gd name="adj1" fmla="val -113204"/>
              <a:gd name="adj2" fmla="val 141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"Submit" button</a:t>
            </a:r>
          </a:p>
        </p:txBody>
      </p:sp>
      <p:pic>
        <p:nvPicPr>
          <p:cNvPr id="5" name="Picture 4" descr="D:\IHIP Coordinator\Study Material IHIP\Gujarat State Training IHIP 3-4 Apr 2019\b0b6dd8e-clickgif_01v01v01v01v000000.gif">
            <a:extLst>
              <a:ext uri="{FF2B5EF4-FFF2-40B4-BE49-F238E27FC236}">
                <a16:creationId xmlns:a16="http://schemas.microsoft.com/office/drawing/2014/main" id="{7E49319A-AE29-48A0-853E-AF94F4FCAC11}"/>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3034147"/>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32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30076"/>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3131839" y="2817162"/>
            <a:ext cx="2880320" cy="348730"/>
          </a:xfrm>
          <a:prstGeom prst="wedgeEllipseCallout">
            <a:avLst>
              <a:gd name="adj1" fmla="val 44790"/>
              <a:gd name="adj2" fmla="val -498615"/>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"Yes" button</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A7A27A61-34D4-4C18-988A-84A1BDC88D2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131590"/>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26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058"/>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3995936" y="2211710"/>
            <a:ext cx="2880320" cy="1212826"/>
          </a:xfrm>
          <a:prstGeom prst="wedgeEllipseCallout">
            <a:avLst>
              <a:gd name="adj1" fmla="val -94747"/>
              <a:gd name="adj2" fmla="val -12227"/>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It shows the message of "No Records to Submit" as the details on Test Results are pending</a:t>
            </a:r>
          </a:p>
        </p:txBody>
      </p:sp>
      <p:sp>
        <p:nvSpPr>
          <p:cNvPr id="7" name="Oval Callout 6"/>
          <p:cNvSpPr/>
          <p:nvPr/>
        </p:nvSpPr>
        <p:spPr>
          <a:xfrm>
            <a:off x="4211960" y="195486"/>
            <a:ext cx="2880320" cy="348730"/>
          </a:xfrm>
          <a:prstGeom prst="wedgeEllipseCallout">
            <a:avLst>
              <a:gd name="adj1" fmla="val -122802"/>
              <a:gd name="adj2" fmla="val 352039"/>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"Edit" button</a:t>
            </a:r>
          </a:p>
        </p:txBody>
      </p:sp>
      <p:pic>
        <p:nvPicPr>
          <p:cNvPr id="8" name="Picture 7" descr="D:\IHIP Coordinator\Study Material IHIP\Gujarat State Training IHIP 3-4 Apr 2019\b0b6dd8e-clickgif_01v01v01v01v000000.gif">
            <a:extLst>
              <a:ext uri="{FF2B5EF4-FFF2-40B4-BE49-F238E27FC236}">
                <a16:creationId xmlns:a16="http://schemas.microsoft.com/office/drawing/2014/main" id="{7C06D0D1-8ADD-42C7-B671-F6B2672CEFA4}"/>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635646"/>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6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3558"/>
            <a:ext cx="7772400" cy="1944215"/>
          </a:xfrm>
        </p:spPr>
        <p:txBody>
          <a:bodyPr>
            <a:normAutofit/>
          </a:bodyPr>
          <a:lstStyle/>
          <a:p>
            <a:r>
              <a:rPr lang="en-US" dirty="0"/>
              <a:t>Health facility user</a:t>
            </a:r>
            <a:br>
              <a:rPr lang="en-US" dirty="0"/>
            </a:br>
            <a:r>
              <a:rPr lang="en-US" sz="2800" dirty="0"/>
              <a:t>[here we are taking the example of </a:t>
            </a:r>
            <a:br>
              <a:rPr lang="en-US" sz="2800" dirty="0"/>
            </a:br>
            <a:r>
              <a:rPr lang="en-US" sz="2800" dirty="0"/>
              <a:t>a Primary Health Center (PHC) user]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9660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7852"/>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24128" y="3241333"/>
            <a:ext cx="1368152" cy="369332"/>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 Scroll Down</a:t>
            </a:r>
          </a:p>
        </p:txBody>
      </p:sp>
      <p:sp>
        <p:nvSpPr>
          <p:cNvPr id="5" name="Down Arrow 4"/>
          <p:cNvSpPr/>
          <p:nvPr/>
        </p:nvSpPr>
        <p:spPr>
          <a:xfrm>
            <a:off x="7092280" y="3025309"/>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76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09" y="729"/>
            <a:ext cx="9106380" cy="511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91680" y="2499742"/>
            <a:ext cx="482453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3622791" y="829639"/>
            <a:ext cx="3789420" cy="539288"/>
          </a:xfrm>
          <a:prstGeom prst="wedgeEllipseCallout">
            <a:avLst>
              <a:gd name="adj1" fmla="val 15339"/>
              <a:gd name="adj2" fmla="val 257619"/>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Update the Test results details</a:t>
            </a:r>
          </a:p>
        </p:txBody>
      </p:sp>
      <p:sp>
        <p:nvSpPr>
          <p:cNvPr id="7" name="Oval Callout 6"/>
          <p:cNvSpPr/>
          <p:nvPr/>
        </p:nvSpPr>
        <p:spPr>
          <a:xfrm>
            <a:off x="4103947" y="4671292"/>
            <a:ext cx="3308263" cy="348730"/>
          </a:xfrm>
          <a:prstGeom prst="wedgeEllipseCallout">
            <a:avLst>
              <a:gd name="adj1" fmla="val -108752"/>
              <a:gd name="adj2" fmla="val -151037"/>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Click "Update" button</a:t>
            </a:r>
          </a:p>
        </p:txBody>
      </p:sp>
      <p:pic>
        <p:nvPicPr>
          <p:cNvPr id="8" name="Picture 7" descr="D:\IHIP Coordinator\Study Material IHIP\Gujarat State Training IHIP 3-4 Apr 2019\b0b6dd8e-clickgif_01v01v01v01v000000.gif">
            <a:extLst>
              <a:ext uri="{FF2B5EF4-FFF2-40B4-BE49-F238E27FC236}">
                <a16:creationId xmlns:a16="http://schemas.microsoft.com/office/drawing/2014/main" id="{F0251514-4F89-4649-BDB6-6A8033A4363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1985" y="4254408"/>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34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68" y="11484"/>
            <a:ext cx="9144645" cy="5141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Callout 5"/>
          <p:cNvSpPr/>
          <p:nvPr/>
        </p:nvSpPr>
        <p:spPr>
          <a:xfrm>
            <a:off x="4067944" y="3003798"/>
            <a:ext cx="3312368" cy="348730"/>
          </a:xfrm>
          <a:prstGeom prst="wedgeEllipseCallout">
            <a:avLst>
              <a:gd name="adj1" fmla="val -106944"/>
              <a:gd name="adj2" fmla="val -38225"/>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Click "Submit" button</a:t>
            </a:r>
          </a:p>
        </p:txBody>
      </p:sp>
      <p:sp>
        <p:nvSpPr>
          <p:cNvPr id="7" name="Oval Callout 6"/>
          <p:cNvSpPr/>
          <p:nvPr/>
        </p:nvSpPr>
        <p:spPr>
          <a:xfrm>
            <a:off x="3419872" y="-20538"/>
            <a:ext cx="3888432" cy="936104"/>
          </a:xfrm>
          <a:prstGeom prst="wedgeEllipseCallout">
            <a:avLst>
              <a:gd name="adj1" fmla="val -59639"/>
              <a:gd name="adj2" fmla="val 41769"/>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Similarly, you can add more cases using "Add Affected Case"</a:t>
            </a:r>
          </a:p>
        </p:txBody>
      </p:sp>
      <p:pic>
        <p:nvPicPr>
          <p:cNvPr id="8" name="Picture 7" descr="D:\IHIP Coordinator\Study Material IHIP\Gujarat State Training IHIP 3-4 Apr 2019\b0b6dd8e-clickgif_01v01v01v01v000000.gif">
            <a:extLst>
              <a:ext uri="{FF2B5EF4-FFF2-40B4-BE49-F238E27FC236}">
                <a16:creationId xmlns:a16="http://schemas.microsoft.com/office/drawing/2014/main" id="{075E0338-AABF-4DE1-91DD-C5222F66225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1655" y="3003798"/>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8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2573"/>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3995936" y="3075806"/>
            <a:ext cx="2880320" cy="348730"/>
          </a:xfrm>
          <a:prstGeom prst="wedgeEllipseCallout">
            <a:avLst>
              <a:gd name="adj1" fmla="val 16366"/>
              <a:gd name="adj2" fmla="val -556544"/>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"Yes" button</a:t>
            </a:r>
          </a:p>
        </p:txBody>
      </p:sp>
      <p:pic>
        <p:nvPicPr>
          <p:cNvPr id="6" name="Picture 5" descr="D:\IHIP Coordinator\Study Material IHIP\Gujarat State Training IHIP 3-4 Apr 2019\b0b6dd8e-clickgif_01v01v01v01v000000.gif">
            <a:extLst>
              <a:ext uri="{FF2B5EF4-FFF2-40B4-BE49-F238E27FC236}">
                <a16:creationId xmlns:a16="http://schemas.microsoft.com/office/drawing/2014/main" id="{FF87DC8A-483F-49CC-996A-FB642A149D0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6878" y="1160018"/>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8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4211960" y="2735210"/>
            <a:ext cx="3024336" cy="772644"/>
          </a:xfrm>
          <a:prstGeom prst="wedgeEllipseCallout">
            <a:avLst>
              <a:gd name="adj1" fmla="val -82627"/>
              <a:gd name="adj2" fmla="val -63802"/>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 message of "Records Submitted Successfully" will appear</a:t>
            </a:r>
          </a:p>
        </p:txBody>
      </p:sp>
    </p:spTree>
    <p:extLst>
      <p:ext uri="{BB962C8B-B14F-4D97-AF65-F5344CB8AC3E}">
        <p14:creationId xmlns:p14="http://schemas.microsoft.com/office/powerpoint/2010/main" val="28387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750"/>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55776" y="1422755"/>
            <a:ext cx="4752528" cy="523220"/>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sz="1400" dirty="0">
                <a:solidFill>
                  <a:srgbClr val="002060"/>
                </a:solidFill>
              </a:rPr>
              <a:t>The case details will go from above (Line Listing of Cases Pending Submission) to below (Submitted Line Listing)</a:t>
            </a:r>
          </a:p>
        </p:txBody>
      </p:sp>
      <p:sp>
        <p:nvSpPr>
          <p:cNvPr id="4" name="Down Arrow 3"/>
          <p:cNvSpPr/>
          <p:nvPr/>
        </p:nvSpPr>
        <p:spPr>
          <a:xfrm>
            <a:off x="2195736" y="1347614"/>
            <a:ext cx="36004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4">
            <a:extLst>
              <a:ext uri="{FF2B5EF4-FFF2-40B4-BE49-F238E27FC236}">
                <a16:creationId xmlns:a16="http://schemas.microsoft.com/office/drawing/2014/main" id="{C060A892-3F73-408D-A05B-C0A564F8C5E6}"/>
              </a:ext>
            </a:extLst>
          </p:cNvPr>
          <p:cNvSpPr/>
          <p:nvPr/>
        </p:nvSpPr>
        <p:spPr>
          <a:xfrm>
            <a:off x="3347864" y="3514978"/>
            <a:ext cx="6120680" cy="1656977"/>
          </a:xfrm>
          <a:prstGeom prst="wedgeEllipseCallout">
            <a:avLst>
              <a:gd name="adj1" fmla="val -54129"/>
              <a:gd name="adj2" fmla="val -48384"/>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Once the case details are submitted i.e. once the case details comes under ‘Submitted Line Listing’, one cannot make any changes in cases details so better to submit the cases details afterwards once all the cases have been entered and no new cases are coming and it seems that no new case will come</a:t>
            </a:r>
          </a:p>
        </p:txBody>
      </p:sp>
    </p:spTree>
    <p:extLst>
      <p:ext uri="{BB962C8B-B14F-4D97-AF65-F5344CB8AC3E}">
        <p14:creationId xmlns:p14="http://schemas.microsoft.com/office/powerpoint/2010/main" val="12229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District user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3890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24128" y="2859782"/>
            <a:ext cx="2880320" cy="923330"/>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Now again, let’s log in through the User ID of District Surveillance Officer</a:t>
            </a:r>
          </a:p>
        </p:txBody>
      </p:sp>
    </p:spTree>
    <p:extLst>
      <p:ext uri="{BB962C8B-B14F-4D97-AF65-F5344CB8AC3E}">
        <p14:creationId xmlns:p14="http://schemas.microsoft.com/office/powerpoint/2010/main" val="79086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1763688" y="3435846"/>
            <a:ext cx="2232248" cy="636662"/>
          </a:xfrm>
          <a:prstGeom prst="wedgeEllipseCallout">
            <a:avLst>
              <a:gd name="adj1" fmla="val -68231"/>
              <a:gd name="adj2" fmla="val 99424"/>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on the “Outbreak ID”</a:t>
            </a:r>
          </a:p>
        </p:txBody>
      </p:sp>
      <p:pic>
        <p:nvPicPr>
          <p:cNvPr id="5" name="Picture 4" descr="D:\IHIP Coordinator\Study Material IHIP\Gujarat State Training IHIP 3-4 Apr 2019\b0b6dd8e-clickgif_01v01v01v01v000000.gif">
            <a:extLst>
              <a:ext uri="{FF2B5EF4-FFF2-40B4-BE49-F238E27FC236}">
                <a16:creationId xmlns:a16="http://schemas.microsoft.com/office/drawing/2014/main" id="{7AFCCAC2-EDAC-4807-844A-2DBC1ED14EB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467473"/>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5" y="-15440"/>
            <a:ext cx="9228912" cy="518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259632" y="3210799"/>
            <a:ext cx="2160240" cy="1305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5508104" y="3207367"/>
            <a:ext cx="1872208" cy="1132684"/>
          </a:xfrm>
          <a:prstGeom prst="wedgeEllipseCallout">
            <a:avLst>
              <a:gd name="adj1" fmla="val -160085"/>
              <a:gd name="adj2" fmla="val -326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DSO can see the comments put by RRT Members with Date</a:t>
            </a:r>
          </a:p>
        </p:txBody>
      </p:sp>
      <p:sp>
        <p:nvSpPr>
          <p:cNvPr id="10" name="Oval Callout 9"/>
          <p:cNvSpPr/>
          <p:nvPr/>
        </p:nvSpPr>
        <p:spPr>
          <a:xfrm>
            <a:off x="4139952" y="4103362"/>
            <a:ext cx="1872208" cy="1132684"/>
          </a:xfrm>
          <a:prstGeom prst="wedgeEllipseCallout">
            <a:avLst>
              <a:gd name="adj1" fmla="val -160085"/>
              <a:gd name="adj2" fmla="val -326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And can also download the documents uploaded</a:t>
            </a:r>
          </a:p>
        </p:txBody>
      </p:sp>
      <p:sp>
        <p:nvSpPr>
          <p:cNvPr id="11" name="TextBox 10"/>
          <p:cNvSpPr txBox="1"/>
          <p:nvPr/>
        </p:nvSpPr>
        <p:spPr>
          <a:xfrm>
            <a:off x="6084168" y="4563222"/>
            <a:ext cx="1440160" cy="307777"/>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sz="1400" dirty="0">
                <a:solidFill>
                  <a:srgbClr val="002060"/>
                </a:solidFill>
              </a:rPr>
              <a:t>Now Scroll Down</a:t>
            </a:r>
          </a:p>
        </p:txBody>
      </p:sp>
      <p:sp>
        <p:nvSpPr>
          <p:cNvPr id="12" name="Down Arrow 11"/>
          <p:cNvSpPr/>
          <p:nvPr/>
        </p:nvSpPr>
        <p:spPr>
          <a:xfrm>
            <a:off x="7524328" y="4515967"/>
            <a:ext cx="332345" cy="475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95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10" presetClass="entr" presetSubtype="0" fill="hold" grpId="0" nodeType="after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2" presetClass="entr" presetSubtype="1" fill="hold" grpId="0" nodeType="with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3" y="-20538"/>
            <a:ext cx="9145883" cy="516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25C592FF-FC24-49B8-BD01-B4E7CD47E332}"/>
              </a:ext>
            </a:extLst>
          </p:cNvPr>
          <p:cNvSpPr/>
          <p:nvPr/>
        </p:nvSpPr>
        <p:spPr>
          <a:xfrm>
            <a:off x="7668344" y="790134"/>
            <a:ext cx="504056" cy="49961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6">
            <a:extLst>
              <a:ext uri="{FF2B5EF4-FFF2-40B4-BE49-F238E27FC236}">
                <a16:creationId xmlns:a16="http://schemas.microsoft.com/office/drawing/2014/main" id="{924949CE-B24C-41A7-BAA0-563897F4297D}"/>
              </a:ext>
            </a:extLst>
          </p:cNvPr>
          <p:cNvSpPr/>
          <p:nvPr/>
        </p:nvSpPr>
        <p:spPr>
          <a:xfrm>
            <a:off x="6156176" y="2211710"/>
            <a:ext cx="2664296" cy="1800200"/>
          </a:xfrm>
          <a:prstGeom prst="wedgeEllipseCallout">
            <a:avLst>
              <a:gd name="adj1" fmla="val 14242"/>
              <a:gd name="adj2" fmla="val -96558"/>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After typing the relevant link in the URL, click on “Sign In” to go to ‘Sign In’ page</a:t>
            </a:r>
          </a:p>
        </p:txBody>
      </p:sp>
    </p:spTree>
    <p:extLst>
      <p:ext uri="{BB962C8B-B14F-4D97-AF65-F5344CB8AC3E}">
        <p14:creationId xmlns:p14="http://schemas.microsoft.com/office/powerpoint/2010/main" val="128726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2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024"/>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59632" y="817514"/>
            <a:ext cx="2520280" cy="1538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5508103" y="814082"/>
            <a:ext cx="2184243" cy="1334930"/>
          </a:xfrm>
          <a:prstGeom prst="wedgeEllipseCallout">
            <a:avLst>
              <a:gd name="adj1" fmla="val -160085"/>
              <a:gd name="adj2" fmla="val -3261"/>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DSO can update as per IHR guidelines</a:t>
            </a:r>
          </a:p>
        </p:txBody>
      </p:sp>
      <p:sp>
        <p:nvSpPr>
          <p:cNvPr id="7" name="Rectangle 6"/>
          <p:cNvSpPr/>
          <p:nvPr/>
        </p:nvSpPr>
        <p:spPr>
          <a:xfrm>
            <a:off x="1259632" y="2401690"/>
            <a:ext cx="3240360" cy="1305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5508104" y="2398258"/>
            <a:ext cx="1872208" cy="1308600"/>
          </a:xfrm>
          <a:prstGeom prst="wedgeEllipseCallout">
            <a:avLst>
              <a:gd name="adj1" fmla="val -136232"/>
              <a:gd name="adj2" fmla="val 3759"/>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If the outbreak is ongoing then one of the 2 sub statuses can be selected </a:t>
            </a:r>
          </a:p>
        </p:txBody>
      </p:sp>
    </p:spTree>
    <p:extLst>
      <p:ext uri="{BB962C8B-B14F-4D97-AF65-F5344CB8AC3E}">
        <p14:creationId xmlns:p14="http://schemas.microsoft.com/office/powerpoint/2010/main" val="213234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2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31286"/>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59632" y="2401690"/>
            <a:ext cx="3528392" cy="3860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3491880" y="0"/>
            <a:ext cx="4896544" cy="1923678"/>
          </a:xfrm>
          <a:prstGeom prst="wedgeEllipseCallout">
            <a:avLst>
              <a:gd name="adj1" fmla="val -65058"/>
              <a:gd name="adj2" fmla="val 74970"/>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DSO can ‘CLOSE’ the outbreak based on the information provided by RRT; and to do this, DSO user will have to select "Completed" under ‘Outbreak Status’; once it’s selected then Date of completion of RRT investigation needs to be selected in ‘Date RRT Investigation completed’</a:t>
            </a:r>
          </a:p>
        </p:txBody>
      </p:sp>
    </p:spTree>
    <p:extLst>
      <p:ext uri="{BB962C8B-B14F-4D97-AF65-F5344CB8AC3E}">
        <p14:creationId xmlns:p14="http://schemas.microsoft.com/office/powerpoint/2010/main" val="11031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 y="-13024"/>
            <a:ext cx="9197444" cy="517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302164" y="1031114"/>
            <a:ext cx="3528392" cy="964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5580112" y="1224157"/>
            <a:ext cx="2448272" cy="1308600"/>
          </a:xfrm>
          <a:prstGeom prst="wedgeEllipseCallout">
            <a:avLst>
              <a:gd name="adj1" fmla="val -81568"/>
              <a:gd name="adj2" fmla="val -38492"/>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DSO can add the remarks here</a:t>
            </a:r>
          </a:p>
        </p:txBody>
      </p:sp>
      <p:sp>
        <p:nvSpPr>
          <p:cNvPr id="10" name="Oval Callout 9"/>
          <p:cNvSpPr/>
          <p:nvPr/>
        </p:nvSpPr>
        <p:spPr>
          <a:xfrm>
            <a:off x="3563888" y="2715766"/>
            <a:ext cx="2880320" cy="348730"/>
          </a:xfrm>
          <a:prstGeom prst="wedgeEllipseCallout">
            <a:avLst>
              <a:gd name="adj1" fmla="val -113573"/>
              <a:gd name="adj2" fmla="val -59568"/>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Click "Save" button</a:t>
            </a:r>
          </a:p>
        </p:txBody>
      </p:sp>
    </p:spTree>
    <p:extLst>
      <p:ext uri="{BB962C8B-B14F-4D97-AF65-F5344CB8AC3E}">
        <p14:creationId xmlns:p14="http://schemas.microsoft.com/office/powerpoint/2010/main" val="149549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23" name="Picture 3" descr="D:\IHIP Coordinator\Study Material IHIP\IHIP Training Kollam district\Untitle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1907704" y="3879204"/>
            <a:ext cx="3744416" cy="564754"/>
          </a:xfrm>
          <a:prstGeom prst="wedgeEllipseCallout">
            <a:avLst>
              <a:gd name="adj1" fmla="val -45355"/>
              <a:gd name="adj2" fmla="val 93998"/>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status would turn to "Completed" with green color</a:t>
            </a:r>
          </a:p>
        </p:txBody>
      </p:sp>
    </p:spTree>
    <p:extLst>
      <p:ext uri="{BB962C8B-B14F-4D97-AF65-F5344CB8AC3E}">
        <p14:creationId xmlns:p14="http://schemas.microsoft.com/office/powerpoint/2010/main" val="57670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FD7E-1D79-43B0-B81B-D72E944620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86FF57-F464-4859-87DB-0AED130A3053}"/>
              </a:ext>
            </a:extLst>
          </p:cNvPr>
          <p:cNvSpPr>
            <a:spLocks noGrp="1"/>
          </p:cNvSpPr>
          <p:nvPr>
            <p:ph idx="1"/>
          </p:nvPr>
        </p:nvSpPr>
        <p:spPr/>
        <p:txBody>
          <a:bodyPr/>
          <a:lstStyle/>
          <a:p>
            <a:r>
              <a:rPr lang="en-US" dirty="0"/>
              <a:t>Let’s understand the remaining components of outbreaks menu</a:t>
            </a:r>
          </a:p>
        </p:txBody>
      </p:sp>
    </p:spTree>
    <p:extLst>
      <p:ext uri="{BB962C8B-B14F-4D97-AF65-F5344CB8AC3E}">
        <p14:creationId xmlns:p14="http://schemas.microsoft.com/office/powerpoint/2010/main" val="8340931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3124-A981-4951-BDA4-46BA71E586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E1D07E-6B41-41EB-9B52-0D41A37C7D4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CDEB7D3-AD8B-49DD-ABE6-EE1CEB34E91F}"/>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316A385E-647B-484C-A4F5-7D1B635B13D8}"/>
              </a:ext>
            </a:extLst>
          </p:cNvPr>
          <p:cNvSpPr/>
          <p:nvPr/>
        </p:nvSpPr>
        <p:spPr>
          <a:xfrm>
            <a:off x="4572000" y="548877"/>
            <a:ext cx="4114800" cy="2382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8">
            <a:extLst>
              <a:ext uri="{FF2B5EF4-FFF2-40B4-BE49-F238E27FC236}">
                <a16:creationId xmlns:a16="http://schemas.microsoft.com/office/drawing/2014/main" id="{25B6118E-D8B8-4043-ADC4-79CEF7CC1F51}"/>
              </a:ext>
            </a:extLst>
          </p:cNvPr>
          <p:cNvSpPr/>
          <p:nvPr/>
        </p:nvSpPr>
        <p:spPr>
          <a:xfrm>
            <a:off x="0" y="1419622"/>
            <a:ext cx="4114800" cy="2160240"/>
          </a:xfrm>
          <a:prstGeom prst="wedgeEllipseCallout">
            <a:avLst>
              <a:gd name="adj1" fmla="val 70178"/>
              <a:gd name="adj2" fmla="val -3596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Health conditions alerts are generated when the number of Lab positive cases of a particular disease crosses the threshold put in the system for that disease; Medical Officer of the health facility and DSO will receive SMS alert on their mobile numbers saved on IHIP portal</a:t>
            </a:r>
          </a:p>
        </p:txBody>
      </p:sp>
    </p:spTree>
    <p:extLst>
      <p:ext uri="{BB962C8B-B14F-4D97-AF65-F5344CB8AC3E}">
        <p14:creationId xmlns:p14="http://schemas.microsoft.com/office/powerpoint/2010/main" val="222525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3124-A981-4951-BDA4-46BA71E586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E1D07E-6B41-41EB-9B52-0D41A37C7D4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CDEB7D3-AD8B-49DD-ABE6-EE1CEB34E91F}"/>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316A385E-647B-484C-A4F5-7D1B635B13D8}"/>
              </a:ext>
            </a:extLst>
          </p:cNvPr>
          <p:cNvSpPr/>
          <p:nvPr/>
        </p:nvSpPr>
        <p:spPr>
          <a:xfrm>
            <a:off x="4572000" y="548877"/>
            <a:ext cx="4114800" cy="2382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8">
            <a:extLst>
              <a:ext uri="{FF2B5EF4-FFF2-40B4-BE49-F238E27FC236}">
                <a16:creationId xmlns:a16="http://schemas.microsoft.com/office/drawing/2014/main" id="{25B6118E-D8B8-4043-ADC4-79CEF7CC1F51}"/>
              </a:ext>
            </a:extLst>
          </p:cNvPr>
          <p:cNvSpPr/>
          <p:nvPr/>
        </p:nvSpPr>
        <p:spPr>
          <a:xfrm>
            <a:off x="323528" y="2427734"/>
            <a:ext cx="3528392" cy="1503653"/>
          </a:xfrm>
          <a:prstGeom prst="wedgeEllipseCallout">
            <a:avLst>
              <a:gd name="adj1" fmla="val 70178"/>
              <a:gd name="adj2" fmla="val -3596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Rest of the data flow for outbreak investigation following Health Condition alerts remain the same</a:t>
            </a:r>
          </a:p>
        </p:txBody>
      </p:sp>
    </p:spTree>
    <p:extLst>
      <p:ext uri="{BB962C8B-B14F-4D97-AF65-F5344CB8AC3E}">
        <p14:creationId xmlns:p14="http://schemas.microsoft.com/office/powerpoint/2010/main" val="70903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43A1-68FD-4AEF-842C-ED5D74DFD5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9F4B93-C237-4A55-B419-96B39B6ACD2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40F7A66-E1DA-42E0-8116-E15546350A78}"/>
              </a:ext>
            </a:extLst>
          </p:cNvPr>
          <p:cNvPicPr>
            <a:picLocks noChangeAspect="1"/>
          </p:cNvPicPr>
          <p:nvPr/>
        </p:nvPicPr>
        <p:blipFill>
          <a:blip r:embed="rId2"/>
          <a:stretch>
            <a:fillRect/>
          </a:stretch>
        </p:blipFill>
        <p:spPr>
          <a:xfrm>
            <a:off x="0" y="1255"/>
            <a:ext cx="9144000" cy="5140990"/>
          </a:xfrm>
          <a:prstGeom prst="rect">
            <a:avLst/>
          </a:prstGeom>
        </p:spPr>
      </p:pic>
      <p:sp>
        <p:nvSpPr>
          <p:cNvPr id="5" name="Rectangle 4">
            <a:extLst>
              <a:ext uri="{FF2B5EF4-FFF2-40B4-BE49-F238E27FC236}">
                <a16:creationId xmlns:a16="http://schemas.microsoft.com/office/drawing/2014/main" id="{53EF6044-AA31-4C11-865F-61DAA579814B}"/>
              </a:ext>
            </a:extLst>
          </p:cNvPr>
          <p:cNvSpPr/>
          <p:nvPr/>
        </p:nvSpPr>
        <p:spPr>
          <a:xfrm>
            <a:off x="323528" y="2185666"/>
            <a:ext cx="864096" cy="242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66F999-7C51-491E-913F-7E27D28945BF}"/>
              </a:ext>
            </a:extLst>
          </p:cNvPr>
          <p:cNvSpPr/>
          <p:nvPr/>
        </p:nvSpPr>
        <p:spPr>
          <a:xfrm>
            <a:off x="4644008" y="2173935"/>
            <a:ext cx="864096" cy="242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E26F87-7339-4CAA-92F5-ACBA2A0561F3}"/>
              </a:ext>
            </a:extLst>
          </p:cNvPr>
          <p:cNvSpPr/>
          <p:nvPr/>
        </p:nvSpPr>
        <p:spPr>
          <a:xfrm>
            <a:off x="323528" y="4747400"/>
            <a:ext cx="864096" cy="242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37D860-1136-49F0-B77B-5F0ED4504CF7}"/>
              </a:ext>
            </a:extLst>
          </p:cNvPr>
          <p:cNvSpPr txBox="1"/>
          <p:nvPr/>
        </p:nvSpPr>
        <p:spPr>
          <a:xfrm>
            <a:off x="5605916" y="2138495"/>
            <a:ext cx="3322712" cy="1077218"/>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sz="1600" dirty="0">
                <a:solidFill>
                  <a:srgbClr val="002060"/>
                </a:solidFill>
              </a:rPr>
              <a:t>By clicking on “show more…”, one can get detailed list of Event Alerts / Health Condition Alerts / EWS Outbreak Summary</a:t>
            </a:r>
          </a:p>
        </p:txBody>
      </p:sp>
    </p:spTree>
    <p:extLst>
      <p:ext uri="{BB962C8B-B14F-4D97-AF65-F5344CB8AC3E}">
        <p14:creationId xmlns:p14="http://schemas.microsoft.com/office/powerpoint/2010/main" val="184538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B6D1-C91B-4FE8-B42D-A387D809DA1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1104ABB5-29DB-4A46-A3CD-1451B0F586A8}"/>
              </a:ext>
            </a:extLst>
          </p:cNvPr>
          <p:cNvPicPr>
            <a:picLocks noChangeAspect="1"/>
          </p:cNvPicPr>
          <p:nvPr/>
        </p:nvPicPr>
        <p:blipFill>
          <a:blip r:embed="rId2"/>
          <a:stretch>
            <a:fillRect/>
          </a:stretch>
        </p:blipFill>
        <p:spPr>
          <a:xfrm>
            <a:off x="457200" y="0"/>
            <a:ext cx="8229600" cy="5143500"/>
          </a:xfrm>
          <a:prstGeom prst="rect">
            <a:avLst/>
          </a:prstGeom>
        </p:spPr>
      </p:pic>
      <p:sp>
        <p:nvSpPr>
          <p:cNvPr id="6" name="Rectangle 5">
            <a:extLst>
              <a:ext uri="{FF2B5EF4-FFF2-40B4-BE49-F238E27FC236}">
                <a16:creationId xmlns:a16="http://schemas.microsoft.com/office/drawing/2014/main" id="{C19506FE-6005-4EFA-B7DF-672129D0BD2E}"/>
              </a:ext>
            </a:extLst>
          </p:cNvPr>
          <p:cNvSpPr/>
          <p:nvPr/>
        </p:nvSpPr>
        <p:spPr>
          <a:xfrm>
            <a:off x="1763688" y="554829"/>
            <a:ext cx="504056" cy="2887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8">
            <a:extLst>
              <a:ext uri="{FF2B5EF4-FFF2-40B4-BE49-F238E27FC236}">
                <a16:creationId xmlns:a16="http://schemas.microsoft.com/office/drawing/2014/main" id="{EA9D5ADA-1136-4AC5-B2F4-A7973B948AAD}"/>
              </a:ext>
            </a:extLst>
          </p:cNvPr>
          <p:cNvSpPr/>
          <p:nvPr/>
        </p:nvSpPr>
        <p:spPr>
          <a:xfrm>
            <a:off x="3923928" y="-16671"/>
            <a:ext cx="5616624" cy="1796506"/>
          </a:xfrm>
          <a:prstGeom prst="wedgeEllipseCallout">
            <a:avLst>
              <a:gd name="adj1" fmla="val -79276"/>
              <a:gd name="adj2" fmla="val -7826"/>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Click on ‘Print’ button under ‘Action Update’ pop up window [which comes after clicking on blue colored button containing outbreak ID under ‘EWS Outbreak Summary’ box on ‘Outbreak’ page] to get the outbreak summary report in the form of PDF</a:t>
            </a:r>
          </a:p>
        </p:txBody>
      </p:sp>
      <p:pic>
        <p:nvPicPr>
          <p:cNvPr id="16" name="Picture 15">
            <a:extLst>
              <a:ext uri="{FF2B5EF4-FFF2-40B4-BE49-F238E27FC236}">
                <a16:creationId xmlns:a16="http://schemas.microsoft.com/office/drawing/2014/main" id="{595A4BA0-BF69-44CA-94D7-F9B9F1D4B362}"/>
              </a:ext>
            </a:extLst>
          </p:cNvPr>
          <p:cNvPicPr>
            <a:picLocks noChangeAspect="1"/>
          </p:cNvPicPr>
          <p:nvPr/>
        </p:nvPicPr>
        <p:blipFill>
          <a:blip r:embed="rId3"/>
          <a:stretch>
            <a:fillRect/>
          </a:stretch>
        </p:blipFill>
        <p:spPr>
          <a:xfrm>
            <a:off x="471366" y="1779835"/>
            <a:ext cx="8230313" cy="3346994"/>
          </a:xfrm>
          <a:prstGeom prst="rect">
            <a:avLst/>
          </a:prstGeom>
        </p:spPr>
      </p:pic>
      <p:sp>
        <p:nvSpPr>
          <p:cNvPr id="17" name="Rectangle 16">
            <a:extLst>
              <a:ext uri="{FF2B5EF4-FFF2-40B4-BE49-F238E27FC236}">
                <a16:creationId xmlns:a16="http://schemas.microsoft.com/office/drawing/2014/main" id="{5CF2B7D8-381D-4053-99EB-EC75AB26C43F}"/>
              </a:ext>
            </a:extLst>
          </p:cNvPr>
          <p:cNvSpPr/>
          <p:nvPr/>
        </p:nvSpPr>
        <p:spPr>
          <a:xfrm>
            <a:off x="7953035" y="1796506"/>
            <a:ext cx="504056" cy="2887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Callout 8">
            <a:extLst>
              <a:ext uri="{FF2B5EF4-FFF2-40B4-BE49-F238E27FC236}">
                <a16:creationId xmlns:a16="http://schemas.microsoft.com/office/drawing/2014/main" id="{FFBD117D-5DFB-41F0-B19B-D5CCA1554600}"/>
              </a:ext>
            </a:extLst>
          </p:cNvPr>
          <p:cNvSpPr/>
          <p:nvPr/>
        </p:nvSpPr>
        <p:spPr>
          <a:xfrm>
            <a:off x="6732240" y="2766024"/>
            <a:ext cx="2520280" cy="1099046"/>
          </a:xfrm>
          <a:prstGeom prst="wedgeEllipseCallout">
            <a:avLst>
              <a:gd name="adj1" fmla="val 8933"/>
              <a:gd name="adj2" fmla="val -116302"/>
            </a:avLst>
          </a:prstGeom>
          <a:solidFill>
            <a:schemeClr val="bg1"/>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To download the PDF or </a:t>
            </a:r>
          </a:p>
          <a:p>
            <a:pPr algn="ctr"/>
            <a:r>
              <a:rPr lang="en-US" sz="1400" dirty="0">
                <a:solidFill>
                  <a:schemeClr val="tx1"/>
                </a:solidFill>
              </a:rPr>
              <a:t>Directly ‘Print’ the report</a:t>
            </a:r>
          </a:p>
        </p:txBody>
      </p:sp>
    </p:spTree>
    <p:extLst>
      <p:ext uri="{BB962C8B-B14F-4D97-AF65-F5344CB8AC3E}">
        <p14:creationId xmlns:p14="http://schemas.microsoft.com/office/powerpoint/2010/main" val="387321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1+#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8ADA-CA84-4796-83B0-642136886BBE}"/>
              </a:ext>
            </a:extLst>
          </p:cNvPr>
          <p:cNvSpPr>
            <a:spLocks noGrp="1"/>
          </p:cNvSpPr>
          <p:nvPr>
            <p:ph type="title"/>
          </p:nvPr>
        </p:nvSpPr>
        <p:spPr>
          <a:xfrm>
            <a:off x="-108520" y="0"/>
            <a:ext cx="9252520" cy="1063228"/>
          </a:xfrm>
        </p:spPr>
        <p:txBody>
          <a:bodyPr>
            <a:normAutofit fontScale="90000"/>
          </a:bodyPr>
          <a:lstStyle/>
          <a:p>
            <a:r>
              <a:rPr lang="en-US" dirty="0"/>
              <a:t>To Summarize Outbreak investigation data flow</a:t>
            </a:r>
          </a:p>
        </p:txBody>
      </p:sp>
      <p:graphicFrame>
        <p:nvGraphicFramePr>
          <p:cNvPr id="5" name="Content Placeholder 4">
            <a:extLst>
              <a:ext uri="{FF2B5EF4-FFF2-40B4-BE49-F238E27FC236}">
                <a16:creationId xmlns:a16="http://schemas.microsoft.com/office/drawing/2014/main" id="{B73C6EF3-384D-4A9F-9222-0C7174B5D204}"/>
              </a:ext>
            </a:extLst>
          </p:cNvPr>
          <p:cNvGraphicFramePr>
            <a:graphicFrameLocks noGrp="1"/>
          </p:cNvGraphicFramePr>
          <p:nvPr>
            <p:ph idx="1"/>
            <p:extLst>
              <p:ext uri="{D42A27DB-BD31-4B8C-83A1-F6EECF244321}">
                <p14:modId xmlns:p14="http://schemas.microsoft.com/office/powerpoint/2010/main" val="4052589091"/>
              </p:ext>
            </p:extLst>
          </p:nvPr>
        </p:nvGraphicFramePr>
        <p:xfrm>
          <a:off x="-108520" y="994172"/>
          <a:ext cx="9252520" cy="394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17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7281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24128" y="2859782"/>
            <a:ext cx="2880320" cy="1477328"/>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Write Username and Password in the relevant fields and enter the CAPTCHA; then click on “Sign In” button to log in</a:t>
            </a:r>
          </a:p>
        </p:txBody>
      </p:sp>
      <p:pic>
        <p:nvPicPr>
          <p:cNvPr id="5" name="Picture 4" descr="D:\IHIP Coordinator\Study Material IHIP\Gujarat State Training IHIP 3-4 Apr 2019\b0b6dd8e-clickgif_01v01v01v01v000000.gif">
            <a:extLst>
              <a:ext uri="{FF2B5EF4-FFF2-40B4-BE49-F238E27FC236}">
                <a16:creationId xmlns:a16="http://schemas.microsoft.com/office/drawing/2014/main" id="{EA4D1968-8CFE-4E44-91A6-F98B2972068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6374" y="4038287"/>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56632" y="2110085"/>
            <a:ext cx="363073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p>
        </p:txBody>
      </p:sp>
    </p:spTree>
    <p:extLst>
      <p:ext uri="{BB962C8B-B14F-4D97-AF65-F5344CB8AC3E}">
        <p14:creationId xmlns:p14="http://schemas.microsoft.com/office/powerpoint/2010/main" val="21056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65" y="0"/>
            <a:ext cx="911593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23928" y="4443958"/>
            <a:ext cx="4392488" cy="369332"/>
          </a:xfrm>
          <a:prstGeom prst="rect">
            <a:avLst/>
          </a:prstGeom>
          <a:no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002060"/>
                </a:solidFill>
              </a:rPr>
              <a:t>The home page that you will see after log in</a:t>
            </a:r>
          </a:p>
        </p:txBody>
      </p:sp>
    </p:spTree>
    <p:extLst>
      <p:ext uri="{BB962C8B-B14F-4D97-AF65-F5344CB8AC3E}">
        <p14:creationId xmlns:p14="http://schemas.microsoft.com/office/powerpoint/2010/main" val="155237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3939902"/>
            <a:ext cx="8712968" cy="369332"/>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92D050"/>
                </a:solidFill>
              </a:rPr>
              <a:t>Health Facility User (here, PHC user) can flag an event through “Forms </a:t>
            </a:r>
            <a:r>
              <a:rPr lang="en-US" dirty="0">
                <a:solidFill>
                  <a:srgbClr val="92D050"/>
                </a:solidFill>
                <a:sym typeface="Wingdings" panose="05000000000000000000" pitchFamily="2" charset="2"/>
              </a:rPr>
              <a:t> Event Alert Form”</a:t>
            </a:r>
            <a:endParaRPr lang="en-US" dirty="0">
              <a:solidFill>
                <a:srgbClr val="92D050"/>
              </a:solidFill>
            </a:endParaRPr>
          </a:p>
        </p:txBody>
      </p:sp>
      <p:pic>
        <p:nvPicPr>
          <p:cNvPr id="5" name="Picture 4" descr="D:\IHIP Coordinator\Study Material IHIP\Gujarat State Training IHIP 3-4 Apr 2019\b0b6dd8e-clickgif_01v01v01v01v000000.gif">
            <a:extLst>
              <a:ext uri="{FF2B5EF4-FFF2-40B4-BE49-F238E27FC236}">
                <a16:creationId xmlns:a16="http://schemas.microsoft.com/office/drawing/2014/main" id="{B6E08EBC-9247-42AE-9CEE-7C7598E905C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419622"/>
            <a:ext cx="470049" cy="4700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0B001D-D86B-4E90-BD87-477007C9836B}"/>
              </a:ext>
            </a:extLst>
          </p:cNvPr>
          <p:cNvSpPr txBox="1"/>
          <p:nvPr/>
        </p:nvSpPr>
        <p:spPr>
          <a:xfrm>
            <a:off x="-76914" y="4374127"/>
            <a:ext cx="9220914" cy="646331"/>
          </a:xfrm>
          <a:prstGeom prst="rect">
            <a:avLst/>
          </a:prstGeom>
          <a:solidFill>
            <a:schemeClr val="bg1"/>
          </a:solidFill>
          <a:ln>
            <a:solidFill>
              <a:schemeClr val="accent1"/>
            </a:solidFill>
          </a:ln>
          <a:effectLst>
            <a:glow rad="63500">
              <a:schemeClr val="accent3">
                <a:satMod val="175000"/>
                <a:alpha val="40000"/>
              </a:schemeClr>
            </a:glow>
          </a:effectLst>
        </p:spPr>
        <p:txBody>
          <a:bodyPr wrap="square" rtlCol="0">
            <a:spAutoFit/>
          </a:bodyPr>
          <a:lstStyle/>
          <a:p>
            <a:r>
              <a:rPr lang="en-US" dirty="0">
                <a:solidFill>
                  <a:srgbClr val="92D050"/>
                </a:solidFill>
              </a:rPr>
              <a:t>Note: </a:t>
            </a:r>
            <a:r>
              <a:rPr lang="en-US" dirty="0">
                <a:solidFill>
                  <a:srgbClr val="92D050"/>
                </a:solidFill>
                <a:sym typeface="Wingdings" panose="05000000000000000000" pitchFamily="2" charset="2"/>
              </a:rPr>
              <a:t>Event Alert can also be flagged by a Sub Center user, District Surveillance Officer (SSO) user, State Surveillance Officer user and Central Surveillance Unit user through ‘Event Alert Form’</a:t>
            </a:r>
            <a:endParaRPr lang="en-US" dirty="0">
              <a:solidFill>
                <a:srgbClr val="92D050"/>
              </a:solidFill>
            </a:endParaRPr>
          </a:p>
        </p:txBody>
      </p:sp>
    </p:spTree>
    <p:extLst>
      <p:ext uri="{BB962C8B-B14F-4D97-AF65-F5344CB8AC3E}">
        <p14:creationId xmlns:p14="http://schemas.microsoft.com/office/powerpoint/2010/main" val="106133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3707904" y="699542"/>
            <a:ext cx="3953664" cy="2358131"/>
          </a:xfrm>
          <a:prstGeom prst="wedgeEllipseCallout">
            <a:avLst>
              <a:gd name="adj1" fmla="val -61061"/>
              <a:gd name="adj2" fmla="val 1778"/>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 the basic details of the Event in the relevant field depending upon the drop down menu provided in various fields; also type a short message in “Message” box regarding the event reported;</a:t>
            </a:r>
          </a:p>
          <a:p>
            <a:pPr algn="ctr"/>
            <a:r>
              <a:rPr lang="en-US" sz="1200" dirty="0">
                <a:solidFill>
                  <a:srgbClr val="FF0000"/>
                </a:solidFill>
              </a:rPr>
              <a:t>Note: data fields marked with red asterisk are mandatory</a:t>
            </a:r>
          </a:p>
        </p:txBody>
      </p:sp>
      <p:sp>
        <p:nvSpPr>
          <p:cNvPr id="5" name="Rectangle 4"/>
          <p:cNvSpPr/>
          <p:nvPr/>
        </p:nvSpPr>
        <p:spPr>
          <a:xfrm>
            <a:off x="179512" y="716343"/>
            <a:ext cx="3096344" cy="3456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3528" y="4200287"/>
            <a:ext cx="2952328" cy="332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Callout 6"/>
          <p:cNvSpPr/>
          <p:nvPr/>
        </p:nvSpPr>
        <p:spPr>
          <a:xfrm>
            <a:off x="3707904" y="3452647"/>
            <a:ext cx="3816424" cy="913880"/>
          </a:xfrm>
          <a:prstGeom prst="wedgeEllipseCallout">
            <a:avLst>
              <a:gd name="adj1" fmla="val -73854"/>
              <a:gd name="adj2" fmla="val 46515"/>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Attach any document or photo relevant to the event being reported (not mandatory)</a:t>
            </a:r>
          </a:p>
        </p:txBody>
      </p:sp>
      <p:sp>
        <p:nvSpPr>
          <p:cNvPr id="8" name="Oval Callout 7"/>
          <p:cNvSpPr/>
          <p:nvPr/>
        </p:nvSpPr>
        <p:spPr>
          <a:xfrm>
            <a:off x="3131840" y="4421734"/>
            <a:ext cx="2232248" cy="742304"/>
          </a:xfrm>
          <a:prstGeom prst="wedgeEllipseCallout">
            <a:avLst>
              <a:gd name="adj1" fmla="val -151524"/>
              <a:gd name="adj2" fmla="val 2024"/>
            </a:avLst>
          </a:prstGeom>
          <a:no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Then Click on “Submit” to flag an event</a:t>
            </a:r>
          </a:p>
        </p:txBody>
      </p:sp>
      <p:pic>
        <p:nvPicPr>
          <p:cNvPr id="9" name="Picture 8" descr="D:\IHIP Coordinator\Study Material IHIP\Gujarat State Training IHIP 3-4 Apr 2019\b0b6dd8e-clickgif_01v01v01v01v000000.gif">
            <a:extLst>
              <a:ext uri="{FF2B5EF4-FFF2-40B4-BE49-F238E27FC236}">
                <a16:creationId xmlns:a16="http://schemas.microsoft.com/office/drawing/2014/main" id="{CDEEA95C-8363-47B9-B916-9E485EAA04B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734766"/>
            <a:ext cx="470049" cy="47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02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20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20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1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15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1477</Words>
  <Application>Microsoft Office PowerPoint</Application>
  <PresentationFormat>On-screen Show (16:9)</PresentationFormat>
  <Paragraphs>117</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Courier New</vt:lpstr>
      <vt:lpstr>Symbol</vt:lpstr>
      <vt:lpstr>Times New Roman</vt:lpstr>
      <vt:lpstr>Office Theme</vt:lpstr>
      <vt:lpstr>Outbreak menu in  IDSP module of IHIP</vt:lpstr>
      <vt:lpstr>Learning Objectives</vt:lpstr>
      <vt:lpstr>PowerPoint Presentation</vt:lpstr>
      <vt:lpstr>Health facility user [here we are taking the example of  a Primary Health Center (PHC) user]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District user [i.e. District Surveillance Officer (DSO) user]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facility user [PHC user in this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District user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Summarize Outbreak investigation data flow</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JARIWALA, Devang</dc:creator>
  <cp:lastModifiedBy>JARIWALA, Devang</cp:lastModifiedBy>
  <cp:revision>73</cp:revision>
  <dcterms:created xsi:type="dcterms:W3CDTF">2019-03-03T09:26:32Z</dcterms:created>
  <dcterms:modified xsi:type="dcterms:W3CDTF">2021-02-03T07:29:23Z</dcterms:modified>
</cp:coreProperties>
</file>